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embeddedFontLst>
    <p:embeddedFont>
      <p:font typeface="Montserrat SemiBold"/>
      <p:regular r:id="rId36"/>
      <p:bold r:id="rId37"/>
      <p:italic r:id="rId38"/>
      <p:boldItalic r:id="rId39"/>
    </p:embeddedFont>
    <p:embeddedFont>
      <p:font typeface="Montserrat"/>
      <p:bold r:id="rId40"/>
      <p:boldItalic r:id="rId41"/>
    </p:embeddedFont>
    <p:embeddedFont>
      <p:font typeface="Montserrat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Medium-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MontserratMedium-italic.fntdata"/><Relationship Id="rId21" Type="http://schemas.openxmlformats.org/officeDocument/2006/relationships/slide" Target="slides/slide16.xml"/><Relationship Id="rId43" Type="http://schemas.openxmlformats.org/officeDocument/2006/relationships/font" Target="fonts/MontserratMedium-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SemiBold-bold.fntdata"/><Relationship Id="rId14" Type="http://schemas.openxmlformats.org/officeDocument/2006/relationships/slide" Target="slides/slide9.xml"/><Relationship Id="rId36" Type="http://schemas.openxmlformats.org/officeDocument/2006/relationships/font" Target="fonts/MontserratSemiBold-regular.fntdata"/><Relationship Id="rId17" Type="http://schemas.openxmlformats.org/officeDocument/2006/relationships/slide" Target="slides/slide12.xml"/><Relationship Id="rId39" Type="http://schemas.openxmlformats.org/officeDocument/2006/relationships/font" Target="fonts/MontserratSemiBold-boldItalic.fntdata"/><Relationship Id="rId16" Type="http://schemas.openxmlformats.org/officeDocument/2006/relationships/slide" Target="slides/slide11.xml"/><Relationship Id="rId38" Type="http://schemas.openxmlformats.org/officeDocument/2006/relationships/font" Target="fonts/Montserrat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6" name="Google Shape;316;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17" name="Google Shape;317;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319" name="Google Shape;319;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0" name="Google Shape;320;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3" name="Google Shape;333;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34" name="Google Shape;334;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+Mã hóa dữ liệu</a:t>
            </a:r>
            <a:endParaRPr/>
          </a:p>
          <a:p>
            <a:pPr indent="0" lvl="0" marL="0" rtl="0" algn="l">
              <a:spcBef>
                <a:spcPts val="0"/>
              </a:spcBef>
              <a:spcAft>
                <a:spcPts val="0"/>
              </a:spcAft>
              <a:buNone/>
            </a:pPr>
            <a:r>
              <a:rPr lang="en-US"/>
              <a:t>Điều này đảm bảo rằng dữ liệu trong cơ sở dữ liệu sẽ được bảo vệ khỏi truy cập trái phép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Hầu hết các hệ thống quản lý cơ sở dữ liệu (DBMS) cung cấp tích hợp tính năng mã hóa cơ sở dữ liệu. Transparent Data Encryption (TDE)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+Quản lý quyền truy cập</a:t>
            </a:r>
            <a:endParaRPr/>
          </a:p>
          <a:p>
            <a:pPr indent="0" lvl="0" marL="0" rtl="0" algn="l">
              <a:spcBef>
                <a:spcPts val="0"/>
              </a:spcBef>
              <a:spcAft>
                <a:spcPts val="0"/>
              </a:spcAft>
              <a:buNone/>
            </a:pPr>
            <a:r>
              <a:rPr lang="en-US"/>
              <a:t>Authen và Author các người dùng hay tài khoản có quyền truy cập và thực hiện các hoạt động trên csdl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Lệnh SQL GRANT và REVOKE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+Giám sát hoạt động</a:t>
            </a:r>
            <a:endParaRPr/>
          </a:p>
          <a:p>
            <a:pPr indent="0" lvl="0" marL="0" rtl="0" algn="l">
              <a:spcBef>
                <a:spcPts val="0"/>
              </a:spcBef>
              <a:spcAft>
                <a:spcPts val="0"/>
              </a:spcAft>
              <a:buNone/>
            </a:pPr>
            <a:r>
              <a:rPr lang="en-US"/>
              <a:t>là quá trình theo dõi và ghi lại các hoạt động trong cơ sở dữ liệu để phát hiện các sự cố bảo mật.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+Kiểm tra và xác minh dữ liệu</a:t>
            </a:r>
            <a:endParaRPr/>
          </a:p>
          <a:p>
            <a:pPr indent="0" lvl="0" marL="0" rtl="0" algn="l">
              <a:spcBef>
                <a:spcPts val="0"/>
              </a:spcBef>
              <a:spcAft>
                <a:spcPts val="0"/>
              </a:spcAft>
              <a:buNone/>
            </a:pPr>
            <a:r>
              <a:rPr lang="en-US"/>
              <a:t>đảm bảo tính toàn vẹn của dữ liệu</a:t>
            </a:r>
            <a:endParaRPr/>
          </a:p>
          <a:p>
            <a:pPr indent="0" lvl="0" marL="0" rtl="0" algn="l">
              <a:spcBef>
                <a:spcPts val="0"/>
              </a:spcBef>
              <a:spcAft>
                <a:spcPts val="0"/>
              </a:spcAft>
              <a:buNone/>
            </a:pPr>
            <a:r>
              <a:rPr lang="en-US"/>
              <a:t>-Định nghĩa các quy tắc xác minh trong cơ sở dữ liệu để kiểm tra tính hợp lệ của dữ liệu trước khi nó được chấp nhận và lưu trữ. (Ràng buộc)</a:t>
            </a:r>
            <a:endParaRPr/>
          </a:p>
          <a:p>
            <a:pPr indent="0" lvl="0" marL="0" rtl="0" algn="l">
              <a:spcBef>
                <a:spcPts val="0"/>
              </a:spcBef>
              <a:spcAft>
                <a:spcPts val="0"/>
              </a:spcAft>
              <a:buNone/>
            </a:pPr>
            <a:r>
              <a:rPr lang="en-US"/>
              <a:t>-Kiểm tra chữ ký số  </a:t>
            </a:r>
            <a:endParaRPr/>
          </a:p>
          <a:p>
            <a:pPr indent="0" lvl="0" marL="0" rtl="0" algn="l">
              <a:spcBef>
                <a:spcPts val="0"/>
              </a:spcBef>
              <a:spcAft>
                <a:spcPts val="0"/>
              </a:spcAft>
              <a:buNone/>
            </a:pPr>
            <a:r>
              <a:rPr lang="en-US"/>
              <a:t>Sử dụng chữ ký số để xác thực tính toàn vẹn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+Khi có sự cố, hệ thống bảo mật cần phát hiện và thông báo cho người quản lý bảo mật và quản trị cơ sở dữ liệu để họ có thể xử lý sự cố và bảo vệ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336" name="Google Shape;336;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0" name="Google Shape;350;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51" name="Google Shape;351;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353" name="Google Shape;353;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4" name="Google Shape;354;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5" name="Google Shape;365;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6" name="Google Shape;366;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+Mã hóa kết nối sử dụng giao thức HTTPS để bảo vệ thông tin truyền tải qua mạng. Nó mã hóa dữ liệu giữa máy chủ và trình duyệt web của người dùng để đảm bảo tính bí mật và ngăn chặn tấn công "nghe trộm" (eavesdropping) trên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+Quản lý phiên</a:t>
            </a:r>
            <a:endParaRPr/>
          </a:p>
          <a:p>
            <a:pPr indent="0" lvl="0" marL="0" rtl="0" algn="l">
              <a:spcBef>
                <a:spcPts val="0"/>
              </a:spcBef>
              <a:spcAft>
                <a:spcPts val="0"/>
              </a:spcAft>
              <a:buNone/>
            </a:pPr>
            <a:r>
              <a:rPr lang="en-US"/>
              <a:t>Các tính năng bao gồm việc tạo phiên ID ngẫu nhiên, hạn chế thời gian phiên, kiểm tra và xác thực phiên, và tự động đăng xuất. ngăn chặn các cuộc tấn công như cuộc tấn công phiên (session hijacking).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+Bộ lọc web (Web Filtering)</a:t>
            </a:r>
            <a:endParaRPr/>
          </a:p>
          <a:p>
            <a:pPr indent="0" lvl="0" marL="0" rtl="0" algn="l">
              <a:spcBef>
                <a:spcPts val="0"/>
              </a:spcBef>
              <a:spcAft>
                <a:spcPts val="0"/>
              </a:spcAft>
              <a:buNone/>
            </a:pPr>
            <a:r>
              <a:rPr lang="en-US"/>
              <a:t>Ngăn người dùng truy cập vào nội dung không phù hợp hoặc các trang web độc hại.</a:t>
            </a:r>
            <a:endParaRPr/>
          </a:p>
          <a:p>
            <a:pPr indent="0" lvl="0" marL="0" rtl="0" algn="l">
              <a:spcBef>
                <a:spcPts val="0"/>
              </a:spcBef>
              <a:spcAft>
                <a:spcPts val="0"/>
              </a:spcAft>
              <a:buNone/>
            </a:pPr>
            <a:r>
              <a:rPr lang="en-US"/>
              <a:t>+Firewall ứng dụng web (WAF)</a:t>
            </a:r>
            <a:endParaRPr/>
          </a:p>
          <a:p>
            <a:pPr indent="0" lvl="0" marL="0" rtl="0" algn="l">
              <a:spcBef>
                <a:spcPts val="0"/>
              </a:spcBef>
              <a:spcAft>
                <a:spcPts val="0"/>
              </a:spcAft>
              <a:buNone/>
            </a:pPr>
            <a:r>
              <a:rPr lang="en-US"/>
              <a:t>ngăn chặn các cuộc tấn công như SQL injection, cross-site scripting (XSS), và các cuộc tấn công web khác.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+Giám sát hoạt động:</a:t>
            </a:r>
            <a:endParaRPr/>
          </a:p>
          <a:p>
            <a:pPr indent="0" lvl="0" marL="0" rtl="0" algn="l">
              <a:spcBef>
                <a:spcPts val="0"/>
              </a:spcBef>
              <a:spcAft>
                <a:spcPts val="0"/>
              </a:spcAft>
              <a:buNone/>
            </a:pPr>
            <a:r>
              <a:rPr lang="en-US"/>
              <a:t>Theo dõi hoạt động và lưu lượng truy cập ứng dụng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368" name="Google Shape;368;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9" name="Google Shape;369;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3" name="Google Shape;383;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84" name="Google Shape;384;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+Giám sát hoạt động:</a:t>
            </a:r>
            <a:endParaRPr/>
          </a:p>
          <a:p>
            <a:pPr indent="0" lvl="0" marL="0" rtl="0" algn="l">
              <a:spcBef>
                <a:spcPts val="0"/>
              </a:spcBef>
              <a:spcAft>
                <a:spcPts val="0"/>
              </a:spcAft>
              <a:buNone/>
            </a:pPr>
            <a:r>
              <a:rPr lang="en-US"/>
              <a:t>Theo dõi hoạt động và lưu lượng truy cập ứng dụng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386" name="Google Shape;386;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7" name="Google Shape;387;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2" name="Google Shape;402;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03" name="Google Shape;403;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+Nhận diện tấn công</a:t>
            </a:r>
            <a:endParaRPr/>
          </a:p>
          <a:p>
            <a:pPr indent="0" lvl="0" marL="0" rtl="0" algn="l">
              <a:spcBef>
                <a:spcPts val="0"/>
              </a:spcBef>
              <a:spcAft>
                <a:spcPts val="0"/>
              </a:spcAft>
              <a:buNone/>
            </a:pPr>
            <a:r>
              <a:rPr lang="en-US"/>
              <a:t>IDS khả năng phát hiện các hoạt động bất thường hoặc các mẫu tấn công đã biết trên mạng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Bảo vệ trước xâm nhập</a:t>
            </a:r>
            <a:endParaRPr/>
          </a:p>
          <a:p>
            <a:pPr indent="0" lvl="0" marL="0" rtl="0" algn="l">
              <a:spcBef>
                <a:spcPts val="0"/>
              </a:spcBef>
              <a:spcAft>
                <a:spcPts val="0"/>
              </a:spcAft>
              <a:buNone/>
            </a:pPr>
            <a:r>
              <a:rPr lang="en-US"/>
              <a:t>phân loại các mức độ nguy hiểm của tấn công, giúp các quản trị viên hệ thống hiểu rõ tình hình bảo mật và đưa ra quyết định cần thiết.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+Thống kê và giám sát</a:t>
            </a:r>
            <a:endParaRPr/>
          </a:p>
          <a:p>
            <a:pPr indent="0" lvl="0" marL="0" rtl="0" algn="l">
              <a:spcBef>
                <a:spcPts val="0"/>
              </a:spcBef>
              <a:spcAft>
                <a:spcPts val="0"/>
              </a:spcAft>
              <a:buNone/>
            </a:pPr>
            <a:r>
              <a:rPr lang="en-US"/>
              <a:t> liên tục cung cấp thông tin cơ bản về lưu lượng, các sự kiện an ninh, và dấu hiệu của tấn công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+Ngăn chặn tấn công</a:t>
            </a:r>
            <a:endParaRPr/>
          </a:p>
          <a:p>
            <a:pPr indent="0" lvl="0" marL="0" rtl="0" algn="l">
              <a:spcBef>
                <a:spcPts val="0"/>
              </a:spcBef>
              <a:spcAft>
                <a:spcPts val="0"/>
              </a:spcAft>
              <a:buNone/>
            </a:pPr>
            <a:r>
              <a:rPr lang="en-US"/>
              <a:t>IPS không chỉ phát hiện tấn công mà còn có khả năng ngăn chặn chúng. Có thể Hành động tự động, chẳng hạn như ngăn chặn IP đang tấn công, cắt kết nối hoặc chặn các gói tin chứa mã độc hại.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+Tích hợp và mở rộng</a:t>
            </a:r>
            <a:endParaRPr/>
          </a:p>
          <a:p>
            <a:pPr indent="0" lvl="0" marL="0" rtl="0" algn="l">
              <a:spcBef>
                <a:spcPts val="0"/>
              </a:spcBef>
              <a:spcAft>
                <a:spcPts val="0"/>
              </a:spcAft>
              <a:buNone/>
            </a:pPr>
            <a:r>
              <a:rPr lang="en-US"/>
              <a:t>IDS/IPS có thể tích hợp với các hệ thống và ứng dụng bảo mật khác để cung cấp một tầm nhìn toàn diện về bảo mật mạng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05" name="Google Shape;405;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6" name="Google Shape;406;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9" name="Google Shape;419;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20" name="Google Shape;420;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22" name="Google Shape;422;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3" name="Google Shape;423;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3" name="Google Shape;433;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34" name="Google Shape;434;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+Kiểm soát quyền truy cập</a:t>
            </a:r>
            <a:endParaRPr/>
          </a:p>
          <a:p>
            <a:pPr indent="0" lvl="0" marL="0" rtl="0" algn="l">
              <a:spcBef>
                <a:spcPts val="0"/>
              </a:spcBef>
              <a:spcAft>
                <a:spcPts val="0"/>
              </a:spcAft>
              <a:buNone/>
            </a:pPr>
            <a:r>
              <a:rPr lang="en-US"/>
              <a:t>xác định rõ quyền truy cập của từng người dùng hoặc máy chủ vào các tài nguyên, dịch vụ, hoặc ứng dụng cụ thể.</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+Ngăn chặn lưu lượng mạng không ủy quyền: ACL Security cho phép bạn cấu hình danh sách điều khiển để ngăn chặn hoặc từ chối lưu lượng mạng từ các nguồn không được ủy quyền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+Theo dõi và kiểm tra: Giải pháp ACL Security cung cấp khả năng theo dõi hoạt động trên mạng. Quản trị viên có thể xem xét các sự kiện, theo dõi hoạt động của người dùng và máy chủ, và kiểm tra việc tuân thủ chính sách quản lý quyền truy cập.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Báo cáo và xử lý sự cố: </a:t>
            </a:r>
            <a:endParaRPr/>
          </a:p>
          <a:p>
            <a:pPr indent="0" lvl="0" marL="0" rtl="0" algn="l">
              <a:spcBef>
                <a:spcPts val="0"/>
              </a:spcBef>
              <a:spcAft>
                <a:spcPts val="0"/>
              </a:spcAft>
              <a:buNone/>
            </a:pPr>
            <a:r>
              <a:rPr lang="en-US"/>
              <a:t>Giải pháp ACL Security thường cung cấp tính năng tạo báo cáo về việc sử dụng tài nguyên và cảnh báo về các sự cố bảo mật. Nhờ vào báo cáo này, quản trị viên có thể theo dõi tình hình bảo mật mạng, phát hiện sự cố, và xử lý chúng một cách nhanh chóng để bảo vệ mạng.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+Điều khiển lưu lượng:</a:t>
            </a:r>
            <a:endParaRPr/>
          </a:p>
          <a:p>
            <a:pPr indent="0" lvl="0" marL="0" rtl="0" algn="l">
              <a:spcBef>
                <a:spcPts val="0"/>
              </a:spcBef>
              <a:spcAft>
                <a:spcPts val="0"/>
              </a:spcAft>
              <a:buNone/>
            </a:pPr>
            <a:r>
              <a:rPr lang="en-US"/>
              <a:t>Giải pháp này cho phép quản trị viên điều khiển lưu lượng mạng dựa trên các quy tắc và chính sách. Nó có thể xác định cách xử lý lưu lượng mạng dựa trên địa chỉ IP, cổng, giao thức, hoặc loại ứng dụng. Điều này giúp tối ưu hóa hiệu suất mạng và đảm bảo sự công bằng trong việc sử dụng tài nguyên mạng.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36" name="Google Shape;436;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7" name="Google Shape;437;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8" name="Google Shape;448;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49" name="Google Shape;449;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51" name="Google Shape;451;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2" name="Google Shape;452;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1" name="Google Shape;461;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62" name="Google Shape;462;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Sao Lưu Đầy Đủ và Tự Động: Tính năng này cho phép tự động tạo bản sao lưu đầy đủ của toàn bộ dữ liệu hệ thống, bao gồm cả cơ sở dữ liệu, tập tin hệ thống, và các tài nguyên khác. </a:t>
            </a:r>
            <a:endParaRPr/>
          </a:p>
          <a:p>
            <a:pPr indent="0" lvl="0" marL="0" rtl="0" algn="l">
              <a:spcBef>
                <a:spcPts val="0"/>
              </a:spcBef>
              <a:spcAft>
                <a:spcPts val="0"/>
              </a:spcAft>
              <a:buNone/>
            </a:pPr>
            <a:r>
              <a:rPr lang="en-US"/>
              <a:t>b. Lập Kế Hoạch Sao Lưu Linh Hoạt: Cho phép lập kế hoạch sao lưu định kỳ theo các chu kỳ thời gian, đáp ứng nhu cầu của hệ thống và yêu cầu bảo mật dữ liệu. </a:t>
            </a:r>
            <a:endParaRPr/>
          </a:p>
          <a:p>
            <a:pPr indent="0" lvl="0" marL="0" rtl="0" algn="l">
              <a:spcBef>
                <a:spcPts val="0"/>
              </a:spcBef>
              <a:spcAft>
                <a:spcPts val="0"/>
              </a:spcAft>
              <a:buNone/>
            </a:pPr>
            <a:r>
              <a:rPr lang="en-US"/>
              <a:t>c. Lưu Trữ An Toàn: Dữ liệu được sao lưu được lưu trữ một cách an toàn và có thể được giải mã chỉ bởi các người dùng được ủy quyền. </a:t>
            </a:r>
            <a:endParaRPr/>
          </a:p>
          <a:p>
            <a:pPr indent="0" lvl="0" marL="0" rtl="0" algn="l">
              <a:spcBef>
                <a:spcPts val="0"/>
              </a:spcBef>
              <a:spcAft>
                <a:spcPts val="0"/>
              </a:spcAft>
              <a:buNone/>
            </a:pPr>
            <a:r>
              <a:rPr lang="en-US"/>
              <a:t>d. Kiểm Tra Tính Toàn Vẹn và Đảm Bảo: - Tính năng này kiểm tra tính toàn vẹn của dữ liệu sao lưu để đảm bảo rằng nó có thể phục hồi đúng đắn khi cần thiết. </a:t>
            </a:r>
            <a:endParaRPr/>
          </a:p>
          <a:p>
            <a:pPr indent="0" lvl="0" marL="0" rtl="0" algn="l">
              <a:spcBef>
                <a:spcPts val="0"/>
              </a:spcBef>
              <a:spcAft>
                <a:spcPts val="0"/>
              </a:spcAft>
              <a:buNone/>
            </a:pPr>
            <a:r>
              <a:rPr lang="en-US"/>
              <a:t>e. Phục Hồi Linh Hoạt: Cung cấp khả năng phục hồi dữ liệu linh hoạt, từ toàn bộ hệ thống đến các phần cụ thể, để giảm thiểu thời gian tắt máy và mất mát dữ liệu. </a:t>
            </a:r>
            <a:endParaRPr/>
          </a:p>
          <a:p>
            <a:pPr indent="0" lvl="0" marL="0" rtl="0" algn="l">
              <a:spcBef>
                <a:spcPts val="0"/>
              </a:spcBef>
              <a:spcAft>
                <a:spcPts val="0"/>
              </a:spcAft>
              <a:buNone/>
            </a:pPr>
            <a:r>
              <a:rPr lang="en-US"/>
              <a:t>f. Báo Cáo và Ghi Nhật Ký: Tạo báo cáo về quá trình sao lưu, bao gồm cả thông tin về thành công, thất bại, và bất thường. Ghi nhật ký giúp theo dõi và phân tích hoạt động sao lưu. </a:t>
            </a:r>
            <a:endParaRPr/>
          </a:p>
          <a:p>
            <a:pPr indent="0" lvl="0" marL="0" rtl="0" algn="l">
              <a:spcBef>
                <a:spcPts val="0"/>
              </a:spcBef>
              <a:spcAft>
                <a:spcPts val="0"/>
              </a:spcAft>
              <a:buNone/>
            </a:pPr>
            <a:r>
              <a:rPr lang="en-US"/>
              <a:t>g. Nén Dữ Liệu: Tính năng này giúp giảm dung lượng lưu trữ bằng cách nén dữ liệu sao lưu mà không làm ảnh hưởng đến khả năng khôi phục. </a:t>
            </a:r>
            <a:endParaRPr/>
          </a:p>
          <a:p>
            <a:pPr indent="0" lvl="0" marL="0" rtl="0" algn="l">
              <a:spcBef>
                <a:spcPts val="0"/>
              </a:spcBef>
              <a:spcAft>
                <a:spcPts val="0"/>
              </a:spcAft>
              <a:buNone/>
            </a:pPr>
            <a:r>
              <a:rPr lang="en-US"/>
              <a:t>h. Quản lý Phiên Bản: Hỗ trợ quản lý nhiều phiên bản sao lưu để người quản trị có thể chọn lựa phiên bản cụ thể để phục hồi, giúp đối phó với sự mất mát dữ liệu không mong muốn. </a:t>
            </a:r>
            <a:endParaRPr/>
          </a:p>
          <a:p>
            <a:pPr indent="0" lvl="0" marL="0" rtl="0" algn="l">
              <a:spcBef>
                <a:spcPts val="0"/>
              </a:spcBef>
              <a:spcAft>
                <a:spcPts val="0"/>
              </a:spcAft>
              <a:buNone/>
            </a:pPr>
            <a:r>
              <a:rPr lang="en-US"/>
              <a:t>i. Bảo Mật: Các tùy chọn bảo mật như mã hóa và xác thực đảm bảo rằng chỉ những người được ủy quyền mới có thể truy cập và phục hồi dữ liệu sao lưu.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64" name="Google Shape;464;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5" name="Google Shape;465;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 name="Google Shape;115;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6" name="Google Shape;116;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118" name="Google Shape;118;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9" name="Google Shape;119;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6" name="Google Shape;476;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77" name="Google Shape;477;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MPLS là một kỹ thuật chuyển mạch gói được sử dụng để định tuyến lưu lượng mạng.</a:t>
            </a:r>
            <a:endParaRPr/>
          </a:p>
          <a:p>
            <a:pPr indent="0" lvl="0" marL="0" rtl="0" algn="l">
              <a:spcBef>
                <a:spcPts val="0"/>
              </a:spcBef>
              <a:spcAft>
                <a:spcPts val="0"/>
              </a:spcAft>
              <a:buNone/>
            </a:pPr>
            <a:r>
              <a:rPr lang="en-US"/>
              <a:t>Trong mô hình giải pháp DR Site, MPLS được sử dụng để tạo ra một đường hầm ảo (VPN) giữa hai trung tâm dữ liệu.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79" name="Google Shape;479;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0" name="Google Shape;480;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0" name="Google Shape;490;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91" name="Google Shape;491;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+Thu thập và tổng hợp dữ liệu bảo mật: </a:t>
            </a:r>
            <a:endParaRPr/>
          </a:p>
          <a:p>
            <a:pPr indent="0" lvl="0" marL="0" rtl="0" algn="l">
              <a:spcBef>
                <a:spcPts val="0"/>
              </a:spcBef>
              <a:spcAft>
                <a:spcPts val="0"/>
              </a:spcAft>
              <a:buNone/>
            </a:pPr>
            <a:r>
              <a:rPr lang="en-US"/>
              <a:t>SIEM cho phép tổng hợp thông tin và sự kiện từ nhiều nguồn khác nhau trong hệ thống, bao gồm logs từ máy chủ, ứng dụng, thiết bị mạng và các nguồn khác. Điều này giúp tổng hợp một cái nhìn toàn diện về tình trạng bảo mật của hệ thống.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+Phát hiện và báo cáo sự cố bảo mật: SIEM phân tích dữ liệu thu thập để phát hiện các sự cố bảo mật potiential. Khi có sự cố được phát hiện, SIEM có thể tạo báo cáo và thông báo cho quản trị viên hoặc tổ chức để họ có thể xử lý nhanh chóng.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+Lưu trữ và quản lý sự kiện: SIEM cho phép lưu trữ, quản lý và tra cứu dữ liệu sự kiện trong một kho lưu trữ an toàn. Điều này giúp cho việc điều tra và phân tích các sự kiện sau khi chúng xảy ra.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+Báo cáo và xem xét: SIEM cung cấp khả năng tạo ra báo cáo chi tiết về tình trạng bảo mật và hoạt động sự kiện trong hệ thống. Điều này giúp cho việc tuân thủ quy định, đáp ứng yêu cầu kiểm tra an ninh, và theo dõi hiệu suất hệ thống.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+Tích hợp với các công cụ khác: SIEM thường tích hợp với các công cụ bảo mật khác như IPS (Intrusion Prevention System), antivirus, và firewall để cung cấp một giải pháp bảo mật toàn diện. Điều này giúp tối ưu hóa khả năng phát hiện và ngăn chặn các mối đe dọa bảo mật.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493" name="Google Shape;493;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4" name="Google Shape;494;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5" name="Google Shape;505;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06" name="Google Shape;506;p2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08" name="Google Shape;508;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9" name="Google Shape;509;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9" name="Google Shape;519;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20" name="Google Shape;520;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22" name="Google Shape;522;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Google Shape;523;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7" name="Google Shape;537;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38" name="Google Shape;538;p2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40" name="Google Shape;540;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1" name="Google Shape;541;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5" name="Google Shape;555;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56" name="Google Shape;556;p2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58" name="Google Shape;558;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9" name="Google Shape;559;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3" name="Google Shape;573;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74" name="Google Shape;574;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76" name="Google Shape;576;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7" name="Google Shape;577;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90" name="Google Shape;590;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91" name="Google Shape;591;p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593" name="Google Shape;593;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94" name="Google Shape;594;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8" name="Google Shape;608;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09" name="Google Shape;609;p2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611" name="Google Shape;611;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2" name="Google Shape;612;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6" name="Google Shape;626;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27" name="Google Shape;627;p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Ngân hàng và các tổ chức tài chính là mục tiêu hàng đầu của các tin tặc do lượng thông tin nhạy cảm và giá trị mà chúng lưu giữ. Dưới đây là các chính sách cụ thể cho mỗi giải pháp bảo mật bạn đã nêu: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629" name="Google Shape;629;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30" name="Google Shape;630;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5" name="Google Shape;135;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36" name="Google Shape;136;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138" name="Google Shape;138;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9" name="Google Shape;139;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5" name="Google Shape;155;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56" name="Google Shape;156;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158" name="Google Shape;158;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9" name="Google Shape;159;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4" name="Google Shape;174;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75" name="Google Shape;175;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177" name="Google Shape;177;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8" name="Google Shape;178;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4" name="Google Shape;194;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95" name="Google Shape;195;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197" name="Google Shape;197;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8" name="Google Shape;198;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2" name="Google Shape;212;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13" name="Google Shape;213;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215" name="Google Shape;215;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6" name="Google Shape;216;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3" name="Google Shape;233;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235" name="Google Shape;235;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6" name="Google Shape;236;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5.png"/><Relationship Id="rId10" Type="http://schemas.openxmlformats.org/officeDocument/2006/relationships/image" Target="../media/image46.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9.png"/><Relationship Id="rId5" Type="http://schemas.openxmlformats.org/officeDocument/2006/relationships/image" Target="../media/image42.jpg"/><Relationship Id="rId6" Type="http://schemas.openxmlformats.org/officeDocument/2006/relationships/image" Target="../media/image47.png"/><Relationship Id="rId7" Type="http://schemas.openxmlformats.org/officeDocument/2006/relationships/image" Target="../media/image34.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5.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53.jpg"/><Relationship Id="rId6" Type="http://schemas.openxmlformats.org/officeDocument/2006/relationships/image" Target="../media/image59.png"/><Relationship Id="rId7" Type="http://schemas.openxmlformats.org/officeDocument/2006/relationships/image" Target="../media/image10.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5.png"/><Relationship Id="rId11" Type="http://schemas.openxmlformats.org/officeDocument/2006/relationships/image" Target="../media/image51.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53.jpg"/><Relationship Id="rId6" Type="http://schemas.openxmlformats.org/officeDocument/2006/relationships/image" Target="../media/image59.png"/><Relationship Id="rId7" Type="http://schemas.openxmlformats.org/officeDocument/2006/relationships/image" Target="../media/image10.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52.png"/><Relationship Id="rId9" Type="http://schemas.openxmlformats.org/officeDocument/2006/relationships/image" Target="../media/image56.png"/><Relationship Id="rId5" Type="http://schemas.openxmlformats.org/officeDocument/2006/relationships/image" Target="../media/image47.png"/><Relationship Id="rId6" Type="http://schemas.openxmlformats.org/officeDocument/2006/relationships/image" Target="../media/image55.png"/><Relationship Id="rId7" Type="http://schemas.openxmlformats.org/officeDocument/2006/relationships/image" Target="../media/image61.png"/><Relationship Id="rId8"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67.png"/><Relationship Id="rId7"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74.png"/><Relationship Id="rId5"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80.png"/><Relationship Id="rId7"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2.png"/><Relationship Id="rId11" Type="http://schemas.openxmlformats.org/officeDocument/2006/relationships/image" Target="../media/image4.png"/><Relationship Id="rId10"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78.png"/><Relationship Id="rId5" Type="http://schemas.openxmlformats.org/officeDocument/2006/relationships/image" Target="../media/image61.png"/><Relationship Id="rId6"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76.png"/><Relationship Id="rId6"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92.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84.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56.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98.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102.png"/><Relationship Id="rId9" Type="http://schemas.openxmlformats.org/officeDocument/2006/relationships/image" Target="../media/image5.png"/><Relationship Id="rId5" Type="http://schemas.openxmlformats.org/officeDocument/2006/relationships/image" Target="../media/image88.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2.png"/><Relationship Id="rId11"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6.jpg"/><Relationship Id="rId4" Type="http://schemas.openxmlformats.org/officeDocument/2006/relationships/image" Target="../media/image91.png"/><Relationship Id="rId9" Type="http://schemas.openxmlformats.org/officeDocument/2006/relationships/image" Target="../media/image99.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101.png"/><Relationship Id="rId8"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5.png"/><Relationship Id="rId10" Type="http://schemas.openxmlformats.org/officeDocument/2006/relationships/image" Target="../media/image29.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5.png"/><Relationship Id="rId11" Type="http://schemas.openxmlformats.org/officeDocument/2006/relationships/image" Target="../media/image36.png"/><Relationship Id="rId10" Type="http://schemas.openxmlformats.org/officeDocument/2006/relationships/image" Target="../media/image28.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5.png"/><Relationship Id="rId11" Type="http://schemas.openxmlformats.org/officeDocument/2006/relationships/image" Target="../media/image40.png"/><Relationship Id="rId10" Type="http://schemas.openxmlformats.org/officeDocument/2006/relationships/image" Target="../media/image27.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6425013" y="-740407"/>
            <a:ext cx="19768147" cy="11712627"/>
          </a:xfrm>
          <a:custGeom>
            <a:rect b="b" l="l" r="r" t="t"/>
            <a:pathLst>
              <a:path extrusionOk="0" h="11712627" w="19768147">
                <a:moveTo>
                  <a:pt x="0" y="0"/>
                </a:moveTo>
                <a:lnTo>
                  <a:pt x="19768147" y="0"/>
                </a:lnTo>
                <a:lnTo>
                  <a:pt x="19768147" y="11712627"/>
                </a:lnTo>
                <a:lnTo>
                  <a:pt x="0" y="1171262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 name="Google Shape;89;p13"/>
          <p:cNvGrpSpPr/>
          <p:nvPr/>
        </p:nvGrpSpPr>
        <p:grpSpPr>
          <a:xfrm rot="-1760385">
            <a:off x="-6734241" y="-3345503"/>
            <a:ext cx="17739521" cy="21108856"/>
            <a:chOff x="0" y="-38100"/>
            <a:chExt cx="812800" cy="967178"/>
          </a:xfrm>
        </p:grpSpPr>
        <p:sp>
          <p:nvSpPr>
            <p:cNvPr id="90" name="Google Shape;90;p13"/>
            <p:cNvSpPr/>
            <p:nvPr/>
          </p:nvSpPr>
          <p:spPr>
            <a:xfrm>
              <a:off x="0" y="0"/>
              <a:ext cx="812800" cy="929078"/>
            </a:xfrm>
            <a:custGeom>
              <a:rect b="b" l="l" r="r" t="t"/>
              <a:pathLst>
                <a:path extrusionOk="0" h="929078" w="812800">
                  <a:moveTo>
                    <a:pt x="0" y="0"/>
                  </a:moveTo>
                  <a:lnTo>
                    <a:pt x="812800" y="0"/>
                  </a:lnTo>
                  <a:lnTo>
                    <a:pt x="812800" y="929078"/>
                  </a:lnTo>
                  <a:lnTo>
                    <a:pt x="0" y="929078"/>
                  </a:lnTo>
                  <a:close/>
                </a:path>
              </a:pathLst>
            </a:custGeom>
            <a:solidFill>
              <a:srgbClr val="000000">
                <a:alpha val="0"/>
              </a:srgbClr>
            </a:solidFill>
            <a:ln cap="sq" cmpd="sng" w="142875">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3"/>
            <p:cNvSpPr txBox="1"/>
            <p:nvPr/>
          </p:nvSpPr>
          <p:spPr>
            <a:xfrm>
              <a:off x="0" y="-38100"/>
              <a:ext cx="812800" cy="96717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 name="Google Shape;92;p13"/>
          <p:cNvGrpSpPr/>
          <p:nvPr/>
        </p:nvGrpSpPr>
        <p:grpSpPr>
          <a:xfrm rot="-1731865">
            <a:off x="-7496135" y="-4104446"/>
            <a:ext cx="17739521" cy="21375550"/>
            <a:chOff x="0" y="-38100"/>
            <a:chExt cx="812800" cy="979398"/>
          </a:xfrm>
        </p:grpSpPr>
        <p:sp>
          <p:nvSpPr>
            <p:cNvPr id="93" name="Google Shape;93;p13"/>
            <p:cNvSpPr/>
            <p:nvPr/>
          </p:nvSpPr>
          <p:spPr>
            <a:xfrm>
              <a:off x="0" y="0"/>
              <a:ext cx="812800" cy="941298"/>
            </a:xfrm>
            <a:custGeom>
              <a:rect b="b" l="l" r="r" t="t"/>
              <a:pathLst>
                <a:path extrusionOk="0" h="941298" w="812800">
                  <a:moveTo>
                    <a:pt x="0" y="0"/>
                  </a:moveTo>
                  <a:lnTo>
                    <a:pt x="812800" y="0"/>
                  </a:lnTo>
                  <a:lnTo>
                    <a:pt x="812800" y="941298"/>
                  </a:lnTo>
                  <a:lnTo>
                    <a:pt x="0" y="941298"/>
                  </a:ln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txBox="1"/>
            <p:nvPr/>
          </p:nvSpPr>
          <p:spPr>
            <a:xfrm>
              <a:off x="0" y="-38100"/>
              <a:ext cx="812800" cy="979398"/>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95" name="Google Shape;95;p13"/>
          <p:cNvCxnSpPr/>
          <p:nvPr/>
        </p:nvCxnSpPr>
        <p:spPr>
          <a:xfrm>
            <a:off x="1034717" y="5848664"/>
            <a:ext cx="7523599" cy="0"/>
          </a:xfrm>
          <a:prstGeom prst="straightConnector1">
            <a:avLst/>
          </a:prstGeom>
          <a:noFill/>
          <a:ln cap="flat" cmpd="sng" w="47625">
            <a:solidFill>
              <a:srgbClr val="FF9708"/>
            </a:solidFill>
            <a:prstDash val="solid"/>
            <a:round/>
            <a:headEnd len="sm" w="sm" type="none"/>
            <a:tailEnd len="sm" w="sm" type="none"/>
          </a:ln>
        </p:spPr>
      </p:cxnSp>
      <p:grpSp>
        <p:nvGrpSpPr>
          <p:cNvPr id="96" name="Google Shape;96;p13"/>
          <p:cNvGrpSpPr/>
          <p:nvPr/>
        </p:nvGrpSpPr>
        <p:grpSpPr>
          <a:xfrm rot="-1767923">
            <a:off x="15778048" y="-9717254"/>
            <a:ext cx="4610871" cy="18078993"/>
            <a:chOff x="0" y="-38100"/>
            <a:chExt cx="211264" cy="828354"/>
          </a:xfrm>
        </p:grpSpPr>
        <p:sp>
          <p:nvSpPr>
            <p:cNvPr id="97" name="Google Shape;97;p13"/>
            <p:cNvSpPr/>
            <p:nvPr/>
          </p:nvSpPr>
          <p:spPr>
            <a:xfrm>
              <a:off x="0" y="0"/>
              <a:ext cx="211264" cy="790254"/>
            </a:xfrm>
            <a:custGeom>
              <a:rect b="b" l="l" r="r" t="t"/>
              <a:pathLst>
                <a:path extrusionOk="0" h="790254" w="211264">
                  <a:moveTo>
                    <a:pt x="0" y="0"/>
                  </a:moveTo>
                  <a:lnTo>
                    <a:pt x="211264" y="0"/>
                  </a:lnTo>
                  <a:lnTo>
                    <a:pt x="211264" y="790254"/>
                  </a:lnTo>
                  <a:lnTo>
                    <a:pt x="0" y="790254"/>
                  </a:ln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3"/>
            <p:cNvSpPr txBox="1"/>
            <p:nvPr/>
          </p:nvSpPr>
          <p:spPr>
            <a:xfrm>
              <a:off x="0" y="-38100"/>
              <a:ext cx="211264" cy="828354"/>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 name="Google Shape;99;p13"/>
          <p:cNvGrpSpPr/>
          <p:nvPr/>
        </p:nvGrpSpPr>
        <p:grpSpPr>
          <a:xfrm rot="-1767923">
            <a:off x="15270437" y="-6970385"/>
            <a:ext cx="1384321" cy="14360086"/>
            <a:chOff x="0" y="-38100"/>
            <a:chExt cx="63428" cy="657959"/>
          </a:xfrm>
        </p:grpSpPr>
        <p:sp>
          <p:nvSpPr>
            <p:cNvPr id="100" name="Google Shape;100;p13"/>
            <p:cNvSpPr/>
            <p:nvPr/>
          </p:nvSpPr>
          <p:spPr>
            <a:xfrm>
              <a:off x="0" y="0"/>
              <a:ext cx="63428" cy="619859"/>
            </a:xfrm>
            <a:custGeom>
              <a:rect b="b" l="l" r="r" t="t"/>
              <a:pathLst>
                <a:path extrusionOk="0" h="619859" w="63428">
                  <a:moveTo>
                    <a:pt x="0" y="0"/>
                  </a:moveTo>
                  <a:lnTo>
                    <a:pt x="63428" y="0"/>
                  </a:lnTo>
                  <a:lnTo>
                    <a:pt x="63428" y="619859"/>
                  </a:lnTo>
                  <a:lnTo>
                    <a:pt x="0" y="619859"/>
                  </a:lnTo>
                  <a:close/>
                </a:path>
              </a:pathLst>
            </a:custGeom>
            <a:solidFill>
              <a:srgbClr val="FF9708">
                <a:alpha val="6470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3"/>
            <p:cNvSpPr txBox="1"/>
            <p:nvPr/>
          </p:nvSpPr>
          <p:spPr>
            <a:xfrm>
              <a:off x="0" y="-38100"/>
              <a:ext cx="63428" cy="657959"/>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13"/>
          <p:cNvSpPr/>
          <p:nvPr/>
        </p:nvSpPr>
        <p:spPr>
          <a:xfrm>
            <a:off x="1034717" y="1028700"/>
            <a:ext cx="873778" cy="832638"/>
          </a:xfrm>
          <a:custGeom>
            <a:rect b="b" l="l" r="r" t="t"/>
            <a:pathLst>
              <a:path extrusionOk="0" h="832638" w="873778">
                <a:moveTo>
                  <a:pt x="0" y="0"/>
                </a:moveTo>
                <a:lnTo>
                  <a:pt x="873778" y="0"/>
                </a:lnTo>
                <a:lnTo>
                  <a:pt x="873778" y="832638"/>
                </a:lnTo>
                <a:lnTo>
                  <a:pt x="0" y="832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3"/>
          <p:cNvSpPr/>
          <p:nvPr/>
        </p:nvSpPr>
        <p:spPr>
          <a:xfrm>
            <a:off x="985346" y="8745619"/>
            <a:ext cx="588987" cy="588987"/>
          </a:xfrm>
          <a:custGeom>
            <a:rect b="b" l="l" r="r" t="t"/>
            <a:pathLst>
              <a:path extrusionOk="0" h="588987" w="588987">
                <a:moveTo>
                  <a:pt x="0" y="0"/>
                </a:moveTo>
                <a:lnTo>
                  <a:pt x="588987" y="0"/>
                </a:lnTo>
                <a:lnTo>
                  <a:pt x="588987" y="588987"/>
                </a:lnTo>
                <a:lnTo>
                  <a:pt x="0" y="5889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13"/>
          <p:cNvGrpSpPr/>
          <p:nvPr/>
        </p:nvGrpSpPr>
        <p:grpSpPr>
          <a:xfrm>
            <a:off x="10763247" y="8821038"/>
            <a:ext cx="2947810" cy="2700338"/>
            <a:chOff x="0" y="0"/>
            <a:chExt cx="776378" cy="711200"/>
          </a:xfrm>
        </p:grpSpPr>
        <p:sp>
          <p:nvSpPr>
            <p:cNvPr id="105" name="Google Shape;105;p13"/>
            <p:cNvSpPr/>
            <p:nvPr/>
          </p:nvSpPr>
          <p:spPr>
            <a:xfrm>
              <a:off x="0" y="0"/>
              <a:ext cx="776378" cy="711200"/>
            </a:xfrm>
            <a:custGeom>
              <a:rect b="b" l="l" r="r" t="t"/>
              <a:pathLst>
                <a:path extrusionOk="0" h="711200" w="776378">
                  <a:moveTo>
                    <a:pt x="388189" y="0"/>
                  </a:moveTo>
                  <a:lnTo>
                    <a:pt x="776378" y="711200"/>
                  </a:lnTo>
                  <a:lnTo>
                    <a:pt x="0" y="711200"/>
                  </a:lnTo>
                  <a:lnTo>
                    <a:pt x="388189" y="0"/>
                  </a:lnTo>
                  <a:close/>
                </a:path>
              </a:pathLst>
            </a:custGeom>
            <a:solidFill>
              <a:srgbClr val="FF970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3"/>
            <p:cNvSpPr txBox="1"/>
            <p:nvPr/>
          </p:nvSpPr>
          <p:spPr>
            <a:xfrm>
              <a:off x="121309" y="292100"/>
              <a:ext cx="53376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 name="Google Shape;107;p13"/>
          <p:cNvSpPr txBox="1"/>
          <p:nvPr/>
        </p:nvSpPr>
        <p:spPr>
          <a:xfrm>
            <a:off x="2076544" y="1193177"/>
            <a:ext cx="3543374"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Montserrat Medium"/>
                <a:ea typeface="Montserrat Medium"/>
                <a:cs typeface="Montserrat Medium"/>
                <a:sym typeface="Montserrat Medium"/>
              </a:rPr>
              <a:t>NHÓM 7</a:t>
            </a:r>
            <a:endParaRPr/>
          </a:p>
        </p:txBody>
      </p:sp>
      <p:sp>
        <p:nvSpPr>
          <p:cNvPr id="108" name="Google Shape;108;p13"/>
          <p:cNvSpPr txBox="1"/>
          <p:nvPr/>
        </p:nvSpPr>
        <p:spPr>
          <a:xfrm>
            <a:off x="985346" y="2057972"/>
            <a:ext cx="7495914" cy="1674392"/>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lang="en-US" sz="9829">
                <a:solidFill>
                  <a:srgbClr val="FFFFFF"/>
                </a:solidFill>
                <a:latin typeface="Montserrat"/>
                <a:ea typeface="Montserrat"/>
                <a:cs typeface="Montserrat"/>
                <a:sym typeface="Montserrat"/>
              </a:rPr>
              <a:t>THIẾT KẾ</a:t>
            </a:r>
            <a:endParaRPr/>
          </a:p>
        </p:txBody>
      </p:sp>
      <p:sp>
        <p:nvSpPr>
          <p:cNvPr id="109" name="Google Shape;109;p13"/>
          <p:cNvSpPr txBox="1"/>
          <p:nvPr/>
        </p:nvSpPr>
        <p:spPr>
          <a:xfrm>
            <a:off x="1034717" y="5058756"/>
            <a:ext cx="8143788" cy="603166"/>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lang="en-US" sz="3628">
                <a:solidFill>
                  <a:srgbClr val="FFFFFF"/>
                </a:solidFill>
                <a:latin typeface="Montserrat SemiBold"/>
                <a:ea typeface="Montserrat SemiBold"/>
                <a:cs typeface="Montserrat SemiBold"/>
                <a:sym typeface="Montserrat SemiBold"/>
              </a:rPr>
              <a:t>PAYMENT</a:t>
            </a:r>
            <a:endParaRPr/>
          </a:p>
        </p:txBody>
      </p:sp>
      <p:sp>
        <p:nvSpPr>
          <p:cNvPr id="110" name="Google Shape;110;p13"/>
          <p:cNvSpPr txBox="1"/>
          <p:nvPr/>
        </p:nvSpPr>
        <p:spPr>
          <a:xfrm>
            <a:off x="985346" y="3570439"/>
            <a:ext cx="11850888" cy="1443243"/>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lang="en-US" sz="8429">
                <a:solidFill>
                  <a:srgbClr val="FF9708"/>
                </a:solidFill>
                <a:latin typeface="Montserrat"/>
                <a:ea typeface="Montserrat"/>
                <a:cs typeface="Montserrat"/>
                <a:sym typeface="Montserrat"/>
              </a:rPr>
              <a:t>MÔ HÌNH MẠNG</a:t>
            </a:r>
            <a:endParaRPr/>
          </a:p>
        </p:txBody>
      </p:sp>
      <p:sp>
        <p:nvSpPr>
          <p:cNvPr id="111" name="Google Shape;111;p13"/>
          <p:cNvSpPr txBox="1"/>
          <p:nvPr/>
        </p:nvSpPr>
        <p:spPr>
          <a:xfrm>
            <a:off x="1034717" y="6153567"/>
            <a:ext cx="8709266" cy="158775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2610">
                <a:solidFill>
                  <a:srgbClr val="FFFFFF"/>
                </a:solidFill>
                <a:latin typeface="Montserrat"/>
                <a:ea typeface="Montserrat"/>
                <a:cs typeface="Montserrat"/>
                <a:sym typeface="Montserrat"/>
              </a:rPr>
              <a:t>Đỗ Minh Thọ</a:t>
            </a:r>
            <a:endParaRPr/>
          </a:p>
          <a:p>
            <a:pPr indent="0" lvl="0" marL="0" marR="0" rtl="0" algn="just">
              <a:lnSpc>
                <a:spcPct val="120000"/>
              </a:lnSpc>
              <a:spcBef>
                <a:spcPts val="0"/>
              </a:spcBef>
              <a:spcAft>
                <a:spcPts val="0"/>
              </a:spcAft>
              <a:buNone/>
            </a:pPr>
            <a:r>
              <a:rPr lang="en-US" sz="2610">
                <a:solidFill>
                  <a:srgbClr val="FFFFFF"/>
                </a:solidFill>
                <a:latin typeface="Montserrat"/>
                <a:ea typeface="Montserrat"/>
                <a:cs typeface="Montserrat"/>
                <a:sym typeface="Montserrat"/>
              </a:rPr>
              <a:t>Nguyễn Phúc Hải</a:t>
            </a:r>
            <a:endParaRPr/>
          </a:p>
          <a:p>
            <a:pPr indent="0" lvl="0" marL="0" marR="0" rtl="0" algn="just">
              <a:lnSpc>
                <a:spcPct val="120000"/>
              </a:lnSpc>
              <a:spcBef>
                <a:spcPts val="0"/>
              </a:spcBef>
              <a:spcAft>
                <a:spcPts val="0"/>
              </a:spcAft>
              <a:buNone/>
            </a:pPr>
            <a:r>
              <a:rPr lang="en-US" sz="2610">
                <a:solidFill>
                  <a:srgbClr val="FFFFFF"/>
                </a:solidFill>
                <a:latin typeface="Montserrat"/>
                <a:ea typeface="Montserrat"/>
                <a:cs typeface="Montserrat"/>
                <a:sym typeface="Montserrat"/>
              </a:rPr>
              <a:t>Trần Xuân Nam</a:t>
            </a:r>
            <a:endParaRPr/>
          </a:p>
          <a:p>
            <a:pPr indent="0" lvl="0" marL="0" marR="0" rtl="0" algn="just">
              <a:lnSpc>
                <a:spcPct val="120000"/>
              </a:lnSpc>
              <a:spcBef>
                <a:spcPts val="0"/>
              </a:spcBef>
              <a:spcAft>
                <a:spcPts val="0"/>
              </a:spcAft>
              <a:buNone/>
            </a:pPr>
            <a:r>
              <a:rPr lang="en-US" sz="2610">
                <a:solidFill>
                  <a:srgbClr val="FFFFFF"/>
                </a:solidFill>
                <a:latin typeface="Montserrat"/>
                <a:ea typeface="Montserrat"/>
                <a:cs typeface="Montserrat"/>
                <a:sym typeface="Montserrat"/>
              </a:rPr>
              <a:t>Hà Minh Phúc</a:t>
            </a:r>
            <a:endParaRPr/>
          </a:p>
        </p:txBody>
      </p:sp>
      <p:sp>
        <p:nvSpPr>
          <p:cNvPr id="112" name="Google Shape;112;p13"/>
          <p:cNvSpPr txBox="1"/>
          <p:nvPr/>
        </p:nvSpPr>
        <p:spPr>
          <a:xfrm>
            <a:off x="1760082" y="8595613"/>
            <a:ext cx="6451813" cy="8509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Montserrat Medium"/>
                <a:ea typeface="Montserrat Medium"/>
                <a:cs typeface="Montserrat Medium"/>
                <a:sym typeface="Montserrat Medium"/>
              </a:rPr>
              <a:t>Quản lý rủi ro ATTT</a:t>
            </a:r>
            <a:endParaRPr/>
          </a:p>
          <a:p>
            <a:pPr indent="0" lvl="0" marL="0" marR="0" rtl="0" algn="l">
              <a:lnSpc>
                <a:spcPct val="140016"/>
              </a:lnSpc>
              <a:spcBef>
                <a:spcPts val="0"/>
              </a:spcBef>
              <a:spcAft>
                <a:spcPts val="0"/>
              </a:spcAft>
              <a:buNone/>
            </a:pPr>
            <a:r>
              <a:rPr lang="en-US" sz="2499">
                <a:solidFill>
                  <a:srgbClr val="FFFFFF"/>
                </a:solidFill>
                <a:latin typeface="Montserrat Medium"/>
                <a:ea typeface="Montserrat Medium"/>
                <a:cs typeface="Montserrat Medium"/>
                <a:sym typeface="Montserrat Medium"/>
              </a:rPr>
              <a:t>Giáo viên hướng dẫn: ThS. Nguyễn Duy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p:nvPr/>
        </p:nvSpPr>
        <p:spPr>
          <a:xfrm>
            <a:off x="-2571579" y="-1616885"/>
            <a:ext cx="23431157" cy="2302069"/>
          </a:xfrm>
          <a:custGeom>
            <a:rect b="b" l="l" r="r" t="t"/>
            <a:pathLst>
              <a:path extrusionOk="0" h="2302069" w="23431157">
                <a:moveTo>
                  <a:pt x="0" y="0"/>
                </a:moveTo>
                <a:lnTo>
                  <a:pt x="23431157" y="0"/>
                </a:lnTo>
                <a:lnTo>
                  <a:pt x="23431157" y="2302069"/>
                </a:lnTo>
                <a:lnTo>
                  <a:pt x="0" y="23020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2"/>
          <p:cNvSpPr/>
          <p:nvPr/>
        </p:nvSpPr>
        <p:spPr>
          <a:xfrm>
            <a:off x="-1011545" y="-1418538"/>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2"/>
          <p:cNvSpPr/>
          <p:nvPr/>
        </p:nvSpPr>
        <p:spPr>
          <a:xfrm>
            <a:off x="1447800" y="-37075"/>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22"/>
          <p:cNvSpPr txBox="1"/>
          <p:nvPr/>
        </p:nvSpPr>
        <p:spPr>
          <a:xfrm>
            <a:off x="1906835" y="-52778"/>
            <a:ext cx="14022168" cy="824738"/>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Mô hình tổng quan</a:t>
            </a:r>
            <a:endParaRPr/>
          </a:p>
        </p:txBody>
      </p:sp>
      <p:sp>
        <p:nvSpPr>
          <p:cNvPr id="326" name="Google Shape;326;p22"/>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22"/>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2"/>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2"/>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0" name="Google Shape;330;p22"/>
          <p:cNvPicPr preferRelativeResize="0"/>
          <p:nvPr/>
        </p:nvPicPr>
        <p:blipFill rotWithShape="1">
          <a:blip r:embed="rId10">
            <a:alphaModFix/>
          </a:blip>
          <a:srcRect b="0" l="0" r="0" t="0"/>
          <a:stretch/>
        </p:blipFill>
        <p:spPr>
          <a:xfrm>
            <a:off x="3200400" y="1216517"/>
            <a:ext cx="12268199" cy="87774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3"/>
          <p:cNvSpPr/>
          <p:nvPr/>
        </p:nvSpPr>
        <p:spPr>
          <a:xfrm>
            <a:off x="13659559" y="-579384"/>
            <a:ext cx="6938421" cy="10983856"/>
          </a:xfrm>
          <a:custGeom>
            <a:rect b="b" l="l" r="r" t="t"/>
            <a:pathLst>
              <a:path extrusionOk="0" h="10983856" w="6938421">
                <a:moveTo>
                  <a:pt x="0" y="0"/>
                </a:moveTo>
                <a:lnTo>
                  <a:pt x="6938421" y="0"/>
                </a:lnTo>
                <a:lnTo>
                  <a:pt x="6938421" y="10983856"/>
                </a:lnTo>
                <a:lnTo>
                  <a:pt x="0" y="109838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3"/>
          <p:cNvSpPr/>
          <p:nvPr/>
        </p:nvSpPr>
        <p:spPr>
          <a:xfrm>
            <a:off x="8124333" y="7284477"/>
            <a:ext cx="12214356" cy="2842558"/>
          </a:xfrm>
          <a:custGeom>
            <a:rect b="b" l="l" r="r" t="t"/>
            <a:pathLst>
              <a:path extrusionOk="0" h="2842558" w="12214356">
                <a:moveTo>
                  <a:pt x="0" y="0"/>
                </a:moveTo>
                <a:lnTo>
                  <a:pt x="12214355" y="0"/>
                </a:lnTo>
                <a:lnTo>
                  <a:pt x="12214355" y="2842558"/>
                </a:lnTo>
                <a:lnTo>
                  <a:pt x="0" y="284255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3"/>
          <p:cNvSpPr/>
          <p:nvPr/>
        </p:nvSpPr>
        <p:spPr>
          <a:xfrm>
            <a:off x="11020451" y="1028700"/>
            <a:ext cx="6238849" cy="8229600"/>
          </a:xfrm>
          <a:custGeom>
            <a:rect b="b" l="l" r="r" t="t"/>
            <a:pathLst>
              <a:path extrusionOk="0" h="8229600" w="6238849">
                <a:moveTo>
                  <a:pt x="0" y="0"/>
                </a:moveTo>
                <a:lnTo>
                  <a:pt x="6238849" y="0"/>
                </a:lnTo>
                <a:lnTo>
                  <a:pt x="6238849" y="8229600"/>
                </a:lnTo>
                <a:lnTo>
                  <a:pt x="0" y="8229600"/>
                </a:lnTo>
                <a:lnTo>
                  <a:pt x="0" y="0"/>
                </a:lnTo>
                <a:close/>
              </a:path>
            </a:pathLst>
          </a:custGeom>
          <a:blipFill rotWithShape="1">
            <a:blip r:embed="rId5">
              <a:alphaModFix/>
            </a:blip>
            <a:stretch>
              <a:fillRect b="0" l="-53262" r="-532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23"/>
          <p:cNvSpPr/>
          <p:nvPr/>
        </p:nvSpPr>
        <p:spPr>
          <a:xfrm>
            <a:off x="-1217986" y="477896"/>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23"/>
          <p:cNvSpPr/>
          <p:nvPr/>
        </p:nvSpPr>
        <p:spPr>
          <a:xfrm>
            <a:off x="-2514093" y="979202"/>
            <a:ext cx="10073082" cy="995053"/>
          </a:xfrm>
          <a:custGeom>
            <a:rect b="b" l="l" r="r" t="t"/>
            <a:pathLst>
              <a:path extrusionOk="0" h="995053" w="10073082">
                <a:moveTo>
                  <a:pt x="0" y="0"/>
                </a:moveTo>
                <a:lnTo>
                  <a:pt x="10073082" y="0"/>
                </a:lnTo>
                <a:lnTo>
                  <a:pt x="10073082" y="995053"/>
                </a:lnTo>
                <a:lnTo>
                  <a:pt x="0" y="99505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23"/>
          <p:cNvSpPr txBox="1"/>
          <p:nvPr/>
        </p:nvSpPr>
        <p:spPr>
          <a:xfrm>
            <a:off x="459265" y="3313628"/>
            <a:ext cx="11712608" cy="3249876"/>
          </a:xfrm>
          <a:prstGeom prst="rect">
            <a:avLst/>
          </a:prstGeom>
          <a:noFill/>
          <a:ln>
            <a:noFill/>
          </a:ln>
        </p:spPr>
        <p:txBody>
          <a:bodyPr anchorCtr="0" anchor="t" bIns="0" lIns="0" spcFirstLastPara="1" rIns="0" wrap="square" tIns="0">
            <a:spAutoFit/>
          </a:bodyPr>
          <a:lstStyle/>
          <a:p>
            <a:pPr indent="-329320" lvl="2" marL="987962" marR="0" rtl="0" algn="just">
              <a:lnSpc>
                <a:spcPct val="120018"/>
              </a:lnSpc>
              <a:spcBef>
                <a:spcPts val="0"/>
              </a:spcBef>
              <a:spcAft>
                <a:spcPts val="0"/>
              </a:spcAft>
              <a:buClr>
                <a:srgbClr val="000000"/>
              </a:buClr>
              <a:buSzPts val="4321"/>
              <a:buFont typeface="Arial"/>
              <a:buChar char="⚬"/>
            </a:pPr>
            <a:r>
              <a:rPr b="0" i="0" lang="en-US" sz="4321" u="none" cap="none" strike="noStrike">
                <a:solidFill>
                  <a:srgbClr val="000000"/>
                </a:solidFill>
                <a:latin typeface="Montserrat"/>
                <a:ea typeface="Montserrat"/>
                <a:cs typeface="Montserrat"/>
                <a:sym typeface="Montserrat"/>
              </a:rPr>
              <a:t>Mã hóa dữ liệu</a:t>
            </a:r>
            <a:endParaRPr/>
          </a:p>
          <a:p>
            <a:pPr indent="-329320" lvl="2" marL="987962" marR="0" rtl="0" algn="just">
              <a:lnSpc>
                <a:spcPct val="120018"/>
              </a:lnSpc>
              <a:spcBef>
                <a:spcPts val="0"/>
              </a:spcBef>
              <a:spcAft>
                <a:spcPts val="0"/>
              </a:spcAft>
              <a:buClr>
                <a:srgbClr val="000000"/>
              </a:buClr>
              <a:buSzPts val="4321"/>
              <a:buFont typeface="Arial"/>
              <a:buChar char="⚬"/>
            </a:pPr>
            <a:r>
              <a:rPr b="0" i="0" lang="en-US" sz="4321" u="none" cap="none" strike="noStrike">
                <a:solidFill>
                  <a:srgbClr val="000000"/>
                </a:solidFill>
                <a:latin typeface="Montserrat"/>
                <a:ea typeface="Montserrat"/>
                <a:cs typeface="Montserrat"/>
                <a:sym typeface="Montserrat"/>
              </a:rPr>
              <a:t>Quản lý quyền truy cập</a:t>
            </a:r>
            <a:endParaRPr/>
          </a:p>
          <a:p>
            <a:pPr indent="-329320" lvl="2" marL="987962" marR="0" rtl="0" algn="just">
              <a:lnSpc>
                <a:spcPct val="120018"/>
              </a:lnSpc>
              <a:spcBef>
                <a:spcPts val="0"/>
              </a:spcBef>
              <a:spcAft>
                <a:spcPts val="0"/>
              </a:spcAft>
              <a:buClr>
                <a:srgbClr val="000000"/>
              </a:buClr>
              <a:buSzPts val="4321"/>
              <a:buFont typeface="Arial"/>
              <a:buChar char="⚬"/>
            </a:pPr>
            <a:r>
              <a:rPr b="0" i="0" lang="en-US" sz="4321" u="none" cap="none" strike="noStrike">
                <a:solidFill>
                  <a:srgbClr val="000000"/>
                </a:solidFill>
                <a:latin typeface="Montserrat"/>
                <a:ea typeface="Montserrat"/>
                <a:cs typeface="Montserrat"/>
                <a:sym typeface="Montserrat"/>
              </a:rPr>
              <a:t>Giám sát hoạt động</a:t>
            </a:r>
            <a:endParaRPr/>
          </a:p>
          <a:p>
            <a:pPr indent="-329320" lvl="2" marL="987962" marR="0" rtl="0" algn="just">
              <a:lnSpc>
                <a:spcPct val="120018"/>
              </a:lnSpc>
              <a:spcBef>
                <a:spcPts val="0"/>
              </a:spcBef>
              <a:spcAft>
                <a:spcPts val="0"/>
              </a:spcAft>
              <a:buClr>
                <a:srgbClr val="000000"/>
              </a:buClr>
              <a:buSzPts val="4321"/>
              <a:buFont typeface="Arial"/>
              <a:buChar char="⚬"/>
            </a:pPr>
            <a:r>
              <a:rPr b="0" i="0" lang="en-US" sz="4321" u="none" cap="none" strike="noStrike">
                <a:solidFill>
                  <a:srgbClr val="000000"/>
                </a:solidFill>
                <a:latin typeface="Montserrat"/>
                <a:ea typeface="Montserrat"/>
                <a:cs typeface="Montserrat"/>
                <a:sym typeface="Montserrat"/>
              </a:rPr>
              <a:t>Kiểm tra và xác minh dữ liệu</a:t>
            </a:r>
            <a:endParaRPr/>
          </a:p>
          <a:p>
            <a:pPr indent="-329320" lvl="2" marL="987962" marR="0" rtl="0" algn="just">
              <a:lnSpc>
                <a:spcPct val="120018"/>
              </a:lnSpc>
              <a:spcBef>
                <a:spcPts val="0"/>
              </a:spcBef>
              <a:spcAft>
                <a:spcPts val="0"/>
              </a:spcAft>
              <a:buClr>
                <a:srgbClr val="000000"/>
              </a:buClr>
              <a:buSzPts val="4321"/>
              <a:buFont typeface="Arial"/>
              <a:buChar char="⚬"/>
            </a:pPr>
            <a:r>
              <a:rPr b="0" i="0" lang="en-US" sz="4321" u="none" cap="none" strike="noStrike">
                <a:solidFill>
                  <a:srgbClr val="000000"/>
                </a:solidFill>
                <a:latin typeface="Montserrat"/>
                <a:ea typeface="Montserrat"/>
                <a:cs typeface="Montserrat"/>
                <a:sym typeface="Montserrat"/>
              </a:rPr>
              <a:t>Báo cáo và xử lý sự cố</a:t>
            </a:r>
            <a:endParaRPr/>
          </a:p>
        </p:txBody>
      </p:sp>
      <p:sp>
        <p:nvSpPr>
          <p:cNvPr id="345" name="Google Shape;345;p23"/>
          <p:cNvSpPr txBox="1"/>
          <p:nvPr/>
        </p:nvSpPr>
        <p:spPr>
          <a:xfrm>
            <a:off x="1028700" y="1006178"/>
            <a:ext cx="6177876" cy="838200"/>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Database Security</a:t>
            </a:r>
            <a:endParaRPr/>
          </a:p>
        </p:txBody>
      </p:sp>
      <p:sp>
        <p:nvSpPr>
          <p:cNvPr id="346" name="Google Shape;346;p23"/>
          <p:cNvSpPr/>
          <p:nvPr/>
        </p:nvSpPr>
        <p:spPr>
          <a:xfrm>
            <a:off x="-3694951" y="6563504"/>
            <a:ext cx="8875432" cy="8414082"/>
          </a:xfrm>
          <a:custGeom>
            <a:rect b="b" l="l" r="r" t="t"/>
            <a:pathLst>
              <a:path extrusionOk="0" h="8414082" w="8875432">
                <a:moveTo>
                  <a:pt x="0" y="0"/>
                </a:moveTo>
                <a:lnTo>
                  <a:pt x="8875432" y="0"/>
                </a:lnTo>
                <a:lnTo>
                  <a:pt x="8875432" y="8414082"/>
                </a:lnTo>
                <a:lnTo>
                  <a:pt x="0" y="841408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3"/>
          <p:cNvSpPr/>
          <p:nvPr/>
        </p:nvSpPr>
        <p:spPr>
          <a:xfrm>
            <a:off x="-1429155" y="7071913"/>
            <a:ext cx="6220806" cy="5776322"/>
          </a:xfrm>
          <a:custGeom>
            <a:rect b="b" l="l" r="r" t="t"/>
            <a:pathLst>
              <a:path extrusionOk="0" h="5776322" w="6220806">
                <a:moveTo>
                  <a:pt x="0" y="0"/>
                </a:moveTo>
                <a:lnTo>
                  <a:pt x="6220806" y="0"/>
                </a:lnTo>
                <a:lnTo>
                  <a:pt x="6220806" y="5776321"/>
                </a:lnTo>
                <a:lnTo>
                  <a:pt x="0" y="577632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p:nvPr/>
        </p:nvSpPr>
        <p:spPr>
          <a:xfrm>
            <a:off x="-1217986" y="477896"/>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4"/>
          <p:cNvSpPr/>
          <p:nvPr/>
        </p:nvSpPr>
        <p:spPr>
          <a:xfrm>
            <a:off x="-3355293" y="970562"/>
            <a:ext cx="10073082" cy="995053"/>
          </a:xfrm>
          <a:custGeom>
            <a:rect b="b" l="l" r="r" t="t"/>
            <a:pathLst>
              <a:path extrusionOk="0" h="995053" w="10073082">
                <a:moveTo>
                  <a:pt x="0" y="0"/>
                </a:moveTo>
                <a:lnTo>
                  <a:pt x="10073082" y="0"/>
                </a:lnTo>
                <a:lnTo>
                  <a:pt x="10073082" y="995053"/>
                </a:lnTo>
                <a:lnTo>
                  <a:pt x="0" y="99505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4"/>
          <p:cNvSpPr txBox="1"/>
          <p:nvPr/>
        </p:nvSpPr>
        <p:spPr>
          <a:xfrm>
            <a:off x="535403" y="3617630"/>
            <a:ext cx="6942330" cy="2171700"/>
          </a:xfrm>
          <a:prstGeom prst="rect">
            <a:avLst/>
          </a:prstGeom>
          <a:noFill/>
          <a:ln>
            <a:noFill/>
          </a:ln>
        </p:spPr>
        <p:txBody>
          <a:bodyPr anchorCtr="0" anchor="t" bIns="0" lIns="0" spcFirstLastPara="1" rIns="0" wrap="square" tIns="0">
            <a:spAutoFit/>
          </a:bodyPr>
          <a:lstStyle/>
          <a:p>
            <a:pPr indent="0" lvl="0" marL="0" marR="0" rtl="0" algn="just">
              <a:lnSpc>
                <a:spcPct val="120039"/>
              </a:lnSpc>
              <a:spcBef>
                <a:spcPts val="0"/>
              </a:spcBef>
              <a:spcAft>
                <a:spcPts val="0"/>
              </a:spcAft>
              <a:buNone/>
            </a:pPr>
            <a:r>
              <a:rPr b="1" lang="en-US" sz="3568">
                <a:solidFill>
                  <a:srgbClr val="000000"/>
                </a:solidFill>
                <a:latin typeface="Montserrat"/>
                <a:ea typeface="Montserrat"/>
                <a:cs typeface="Montserrat"/>
                <a:sym typeface="Montserrat"/>
              </a:rPr>
              <a:t>Vị trí đặt:</a:t>
            </a:r>
            <a:r>
              <a:rPr lang="en-US" sz="3568">
                <a:solidFill>
                  <a:srgbClr val="000000"/>
                </a:solidFill>
                <a:latin typeface="Montserrat"/>
                <a:ea typeface="Montserrat"/>
                <a:cs typeface="Montserrat"/>
                <a:sym typeface="Montserrat"/>
              </a:rPr>
              <a:t> Database Firewall</a:t>
            </a:r>
            <a:endParaRPr/>
          </a:p>
          <a:p>
            <a:pPr indent="0" lvl="0" marL="0" marR="0" rtl="0" algn="just">
              <a:lnSpc>
                <a:spcPct val="120039"/>
              </a:lnSpc>
              <a:spcBef>
                <a:spcPts val="0"/>
              </a:spcBef>
              <a:spcAft>
                <a:spcPts val="0"/>
              </a:spcAft>
              <a:buNone/>
            </a:pPr>
            <a:r>
              <a:rPr lang="en-US" sz="3568">
                <a:solidFill>
                  <a:srgbClr val="000000"/>
                </a:solidFill>
                <a:latin typeface="Montserrat"/>
                <a:ea typeface="Montserrat"/>
                <a:cs typeface="Montserrat"/>
                <a:sym typeface="Montserrat"/>
              </a:rPr>
              <a:t>thường được triển khai ở biên của mạng nội bộ và cơ sở dữ liệu ra bên ngoài. </a:t>
            </a:r>
            <a:endParaRPr/>
          </a:p>
        </p:txBody>
      </p:sp>
      <p:sp>
        <p:nvSpPr>
          <p:cNvPr id="359" name="Google Shape;359;p24"/>
          <p:cNvSpPr txBox="1"/>
          <p:nvPr/>
        </p:nvSpPr>
        <p:spPr>
          <a:xfrm>
            <a:off x="384027" y="1025628"/>
            <a:ext cx="6177876" cy="838200"/>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Database Firewall</a:t>
            </a:r>
            <a:endParaRPr/>
          </a:p>
        </p:txBody>
      </p:sp>
      <p:sp>
        <p:nvSpPr>
          <p:cNvPr id="360" name="Google Shape;360;p24"/>
          <p:cNvSpPr/>
          <p:nvPr/>
        </p:nvSpPr>
        <p:spPr>
          <a:xfrm>
            <a:off x="-3694951" y="6563504"/>
            <a:ext cx="8875432" cy="8414082"/>
          </a:xfrm>
          <a:custGeom>
            <a:rect b="b" l="l" r="r" t="t"/>
            <a:pathLst>
              <a:path extrusionOk="0" h="8414082" w="8875432">
                <a:moveTo>
                  <a:pt x="0" y="0"/>
                </a:moveTo>
                <a:lnTo>
                  <a:pt x="8875432" y="0"/>
                </a:lnTo>
                <a:lnTo>
                  <a:pt x="8875432" y="8414082"/>
                </a:lnTo>
                <a:lnTo>
                  <a:pt x="0" y="841408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24"/>
          <p:cNvSpPr/>
          <p:nvPr/>
        </p:nvSpPr>
        <p:spPr>
          <a:xfrm>
            <a:off x="-1429155" y="7071913"/>
            <a:ext cx="6220806" cy="5776322"/>
          </a:xfrm>
          <a:custGeom>
            <a:rect b="b" l="l" r="r" t="t"/>
            <a:pathLst>
              <a:path extrusionOk="0" h="5776322" w="6220806">
                <a:moveTo>
                  <a:pt x="0" y="0"/>
                </a:moveTo>
                <a:lnTo>
                  <a:pt x="6220806" y="0"/>
                </a:lnTo>
                <a:lnTo>
                  <a:pt x="6220806" y="5776321"/>
                </a:lnTo>
                <a:lnTo>
                  <a:pt x="0" y="577632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24"/>
          <p:cNvSpPr/>
          <p:nvPr/>
        </p:nvSpPr>
        <p:spPr>
          <a:xfrm>
            <a:off x="8237723" y="1203481"/>
            <a:ext cx="10043324" cy="6728911"/>
          </a:xfrm>
          <a:custGeom>
            <a:rect b="b" l="l" r="r" t="t"/>
            <a:pathLst>
              <a:path extrusionOk="0" h="6728911" w="10043324">
                <a:moveTo>
                  <a:pt x="0" y="0"/>
                </a:moveTo>
                <a:lnTo>
                  <a:pt x="10043324" y="0"/>
                </a:lnTo>
                <a:lnTo>
                  <a:pt x="10043324" y="6728911"/>
                </a:lnTo>
                <a:lnTo>
                  <a:pt x="0" y="6728911"/>
                </a:lnTo>
                <a:lnTo>
                  <a:pt x="0" y="0"/>
                </a:lnTo>
                <a:close/>
              </a:path>
            </a:pathLst>
          </a:custGeom>
          <a:blipFill rotWithShape="1">
            <a:blip r:embed="rId7">
              <a:alphaModFix/>
            </a:blip>
            <a:stretch>
              <a:fillRect b="-6" l="0" r="0" t="-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5"/>
          <p:cNvSpPr/>
          <p:nvPr/>
        </p:nvSpPr>
        <p:spPr>
          <a:xfrm>
            <a:off x="732104" y="2064396"/>
            <a:ext cx="16823792" cy="2363847"/>
          </a:xfrm>
          <a:custGeom>
            <a:rect b="b" l="l" r="r" t="t"/>
            <a:pathLst>
              <a:path extrusionOk="0" h="2363847" w="16823792">
                <a:moveTo>
                  <a:pt x="0" y="0"/>
                </a:moveTo>
                <a:lnTo>
                  <a:pt x="16823792" y="0"/>
                </a:lnTo>
                <a:lnTo>
                  <a:pt x="16823792" y="2363847"/>
                </a:lnTo>
                <a:lnTo>
                  <a:pt x="0" y="23638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5"/>
          <p:cNvSpPr/>
          <p:nvPr/>
        </p:nvSpPr>
        <p:spPr>
          <a:xfrm>
            <a:off x="1028700" y="275701"/>
            <a:ext cx="16230600" cy="3866711"/>
          </a:xfrm>
          <a:custGeom>
            <a:rect b="b" l="l" r="r" t="t"/>
            <a:pathLst>
              <a:path extrusionOk="0" h="3866711" w="16230600">
                <a:moveTo>
                  <a:pt x="0" y="0"/>
                </a:moveTo>
                <a:lnTo>
                  <a:pt x="16230600" y="0"/>
                </a:lnTo>
                <a:lnTo>
                  <a:pt x="16230600" y="3866711"/>
                </a:lnTo>
                <a:lnTo>
                  <a:pt x="0" y="3866711"/>
                </a:lnTo>
                <a:lnTo>
                  <a:pt x="0" y="0"/>
                </a:lnTo>
                <a:close/>
              </a:path>
            </a:pathLst>
          </a:custGeom>
          <a:blipFill rotWithShape="1">
            <a:blip r:embed="rId5">
              <a:alphaModFix/>
            </a:blip>
            <a:stretch>
              <a:fillRect b="-139961" l="0" r="0" t="-39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5"/>
          <p:cNvSpPr/>
          <p:nvPr/>
        </p:nvSpPr>
        <p:spPr>
          <a:xfrm>
            <a:off x="5669326" y="4629293"/>
            <a:ext cx="6949348" cy="922119"/>
          </a:xfrm>
          <a:custGeom>
            <a:rect b="b" l="l" r="r" t="t"/>
            <a:pathLst>
              <a:path extrusionOk="0" h="922119" w="6949348">
                <a:moveTo>
                  <a:pt x="0" y="0"/>
                </a:moveTo>
                <a:lnTo>
                  <a:pt x="6949348" y="0"/>
                </a:lnTo>
                <a:lnTo>
                  <a:pt x="6949348" y="922119"/>
                </a:lnTo>
                <a:lnTo>
                  <a:pt x="0" y="92211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5"/>
          <p:cNvSpPr txBox="1"/>
          <p:nvPr/>
        </p:nvSpPr>
        <p:spPr>
          <a:xfrm>
            <a:off x="6128360" y="4613590"/>
            <a:ext cx="6031279"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Web Security</a:t>
            </a:r>
            <a:endParaRPr/>
          </a:p>
        </p:txBody>
      </p:sp>
      <p:sp>
        <p:nvSpPr>
          <p:cNvPr id="376" name="Google Shape;376;p25"/>
          <p:cNvSpPr txBox="1"/>
          <p:nvPr/>
        </p:nvSpPr>
        <p:spPr>
          <a:xfrm>
            <a:off x="2208419" y="6400800"/>
            <a:ext cx="16230600" cy="2857500"/>
          </a:xfrm>
          <a:prstGeom prst="rect">
            <a:avLst/>
          </a:prstGeom>
          <a:noFill/>
          <a:ln>
            <a:noFill/>
          </a:ln>
        </p:spPr>
        <p:txBody>
          <a:bodyPr anchorCtr="0" anchor="t" bIns="0" lIns="0" spcFirstLastPara="1" rIns="0" wrap="square" tIns="0">
            <a:spAutoFit/>
          </a:bodyPr>
          <a:lstStyle/>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Mã hóa Kết nối</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Quản lý Phiên </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Bộ lọc Web</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Firewall ứng dụng Web</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Giám sát hoạt động</a:t>
            </a:r>
            <a:endParaRPr/>
          </a:p>
        </p:txBody>
      </p:sp>
      <p:sp>
        <p:nvSpPr>
          <p:cNvPr id="377" name="Google Shape;377;p25"/>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5"/>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5"/>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5"/>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6"/>
          <p:cNvSpPr/>
          <p:nvPr/>
        </p:nvSpPr>
        <p:spPr>
          <a:xfrm>
            <a:off x="-2701975" y="-2899370"/>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26"/>
          <p:cNvSpPr/>
          <p:nvPr/>
        </p:nvSpPr>
        <p:spPr>
          <a:xfrm>
            <a:off x="601710" y="53834"/>
            <a:ext cx="16823792" cy="2363847"/>
          </a:xfrm>
          <a:custGeom>
            <a:rect b="b" l="l" r="r" t="t"/>
            <a:pathLst>
              <a:path extrusionOk="0" h="2363847" w="16823792">
                <a:moveTo>
                  <a:pt x="0" y="0"/>
                </a:moveTo>
                <a:lnTo>
                  <a:pt x="16823792" y="0"/>
                </a:lnTo>
                <a:lnTo>
                  <a:pt x="16823792" y="2363847"/>
                </a:lnTo>
                <a:lnTo>
                  <a:pt x="0" y="23638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6"/>
          <p:cNvSpPr/>
          <p:nvPr/>
        </p:nvSpPr>
        <p:spPr>
          <a:xfrm>
            <a:off x="869012" y="-188463"/>
            <a:ext cx="16306255" cy="2363847"/>
          </a:xfrm>
          <a:custGeom>
            <a:rect b="b" l="l" r="r" t="t"/>
            <a:pathLst>
              <a:path extrusionOk="0" h="2363847" w="16306255">
                <a:moveTo>
                  <a:pt x="0" y="0"/>
                </a:moveTo>
                <a:lnTo>
                  <a:pt x="16306255" y="0"/>
                </a:lnTo>
                <a:lnTo>
                  <a:pt x="16306255" y="2363847"/>
                </a:lnTo>
                <a:lnTo>
                  <a:pt x="0" y="2363847"/>
                </a:lnTo>
                <a:lnTo>
                  <a:pt x="0" y="0"/>
                </a:lnTo>
                <a:close/>
              </a:path>
            </a:pathLst>
          </a:custGeom>
          <a:blipFill rotWithShape="1">
            <a:blip r:embed="rId5">
              <a:alphaModFix/>
            </a:blip>
            <a:stretch>
              <a:fillRect b="-294335" l="0" r="0" t="-6541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26"/>
          <p:cNvSpPr/>
          <p:nvPr/>
        </p:nvSpPr>
        <p:spPr>
          <a:xfrm>
            <a:off x="228600" y="2767564"/>
            <a:ext cx="6949348" cy="922119"/>
          </a:xfrm>
          <a:custGeom>
            <a:rect b="b" l="l" r="r" t="t"/>
            <a:pathLst>
              <a:path extrusionOk="0" h="922119" w="6949348">
                <a:moveTo>
                  <a:pt x="0" y="0"/>
                </a:moveTo>
                <a:lnTo>
                  <a:pt x="6949348" y="0"/>
                </a:lnTo>
                <a:lnTo>
                  <a:pt x="6949348" y="922119"/>
                </a:lnTo>
                <a:lnTo>
                  <a:pt x="0" y="92211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26"/>
          <p:cNvSpPr txBox="1"/>
          <p:nvPr/>
        </p:nvSpPr>
        <p:spPr>
          <a:xfrm>
            <a:off x="413360" y="2769329"/>
            <a:ext cx="6031279"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WAF/API</a:t>
            </a:r>
            <a:endParaRPr/>
          </a:p>
        </p:txBody>
      </p:sp>
      <p:sp>
        <p:nvSpPr>
          <p:cNvPr id="394" name="Google Shape;394;p26"/>
          <p:cNvSpPr txBox="1"/>
          <p:nvPr/>
        </p:nvSpPr>
        <p:spPr>
          <a:xfrm>
            <a:off x="352182" y="5473053"/>
            <a:ext cx="7983778" cy="171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800">
                <a:solidFill>
                  <a:srgbClr val="000000"/>
                </a:solidFill>
                <a:latin typeface="Montserrat"/>
                <a:ea typeface="Montserrat"/>
                <a:cs typeface="Montserrat"/>
                <a:sym typeface="Montserrat"/>
              </a:rPr>
              <a:t>Vị trí đặt:</a:t>
            </a:r>
            <a:r>
              <a:rPr lang="en-US" sz="3800">
                <a:solidFill>
                  <a:srgbClr val="000000"/>
                </a:solidFill>
                <a:latin typeface="Montserrat"/>
                <a:ea typeface="Montserrat"/>
                <a:cs typeface="Montserrat"/>
                <a:sym typeface="Montserrat"/>
              </a:rPr>
              <a:t> WAF/API thường được đặt ở phía trước ứng dụng web, giữa ứng dụng web và Internet. </a:t>
            </a:r>
            <a:endParaRPr/>
          </a:p>
        </p:txBody>
      </p:sp>
      <p:sp>
        <p:nvSpPr>
          <p:cNvPr id="395" name="Google Shape;395;p26"/>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26"/>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6"/>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6"/>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6"/>
          <p:cNvSpPr/>
          <p:nvPr/>
        </p:nvSpPr>
        <p:spPr>
          <a:xfrm>
            <a:off x="8160276" y="2576617"/>
            <a:ext cx="9016546" cy="6680381"/>
          </a:xfrm>
          <a:custGeom>
            <a:rect b="b" l="l" r="r" t="t"/>
            <a:pathLst>
              <a:path extrusionOk="0" h="6680381" w="9016546">
                <a:moveTo>
                  <a:pt x="0" y="0"/>
                </a:moveTo>
                <a:lnTo>
                  <a:pt x="9016546" y="0"/>
                </a:lnTo>
                <a:lnTo>
                  <a:pt x="9016546" y="6680381"/>
                </a:lnTo>
                <a:lnTo>
                  <a:pt x="0" y="668038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7"/>
          <p:cNvSpPr/>
          <p:nvPr/>
        </p:nvSpPr>
        <p:spPr>
          <a:xfrm>
            <a:off x="10777795" y="-1326458"/>
            <a:ext cx="13390201" cy="11613458"/>
          </a:xfrm>
          <a:custGeom>
            <a:rect b="b" l="l" r="r" t="t"/>
            <a:pathLst>
              <a:path extrusionOk="0" h="11613458" w="13390201">
                <a:moveTo>
                  <a:pt x="0" y="0"/>
                </a:moveTo>
                <a:lnTo>
                  <a:pt x="13390201" y="0"/>
                </a:lnTo>
                <a:lnTo>
                  <a:pt x="13390201" y="11613458"/>
                </a:lnTo>
                <a:lnTo>
                  <a:pt x="0" y="116134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7"/>
          <p:cNvSpPr/>
          <p:nvPr/>
        </p:nvSpPr>
        <p:spPr>
          <a:xfrm>
            <a:off x="8236787" y="408657"/>
            <a:ext cx="12847916" cy="9096765"/>
          </a:xfrm>
          <a:custGeom>
            <a:rect b="b" l="l" r="r" t="t"/>
            <a:pathLst>
              <a:path extrusionOk="0" h="9096765" w="12847916">
                <a:moveTo>
                  <a:pt x="0" y="0"/>
                </a:moveTo>
                <a:lnTo>
                  <a:pt x="12847916" y="0"/>
                </a:lnTo>
                <a:lnTo>
                  <a:pt x="12847916" y="9096765"/>
                </a:lnTo>
                <a:lnTo>
                  <a:pt x="0" y="909676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27"/>
          <p:cNvSpPr/>
          <p:nvPr/>
        </p:nvSpPr>
        <p:spPr>
          <a:xfrm>
            <a:off x="-1402583" y="507944"/>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7"/>
          <p:cNvSpPr/>
          <p:nvPr/>
        </p:nvSpPr>
        <p:spPr>
          <a:xfrm>
            <a:off x="-2514093" y="979202"/>
            <a:ext cx="9687104" cy="995053"/>
          </a:xfrm>
          <a:custGeom>
            <a:rect b="b" l="l" r="r" t="t"/>
            <a:pathLst>
              <a:path extrusionOk="0" h="995053" w="9687104">
                <a:moveTo>
                  <a:pt x="0" y="0"/>
                </a:moveTo>
                <a:lnTo>
                  <a:pt x="9687104" y="0"/>
                </a:lnTo>
                <a:lnTo>
                  <a:pt x="9687104" y="995053"/>
                </a:lnTo>
                <a:lnTo>
                  <a:pt x="0" y="99505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7"/>
          <p:cNvSpPr/>
          <p:nvPr/>
        </p:nvSpPr>
        <p:spPr>
          <a:xfrm>
            <a:off x="-857676" y="7485282"/>
            <a:ext cx="3802664" cy="1773018"/>
          </a:xfrm>
          <a:custGeom>
            <a:rect b="b" l="l" r="r" t="t"/>
            <a:pathLst>
              <a:path extrusionOk="0" h="1773018" w="3802664">
                <a:moveTo>
                  <a:pt x="0" y="0"/>
                </a:moveTo>
                <a:lnTo>
                  <a:pt x="3802664" y="0"/>
                </a:lnTo>
                <a:lnTo>
                  <a:pt x="3802664" y="1773018"/>
                </a:lnTo>
                <a:lnTo>
                  <a:pt x="0" y="177301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7"/>
          <p:cNvSpPr/>
          <p:nvPr/>
        </p:nvSpPr>
        <p:spPr>
          <a:xfrm>
            <a:off x="7173013" y="2743343"/>
            <a:ext cx="13524166" cy="6762084"/>
          </a:xfrm>
          <a:custGeom>
            <a:rect b="b" l="l" r="r" t="t"/>
            <a:pathLst>
              <a:path extrusionOk="0" h="9016111" w="18032222">
                <a:moveTo>
                  <a:pt x="0" y="0"/>
                </a:moveTo>
                <a:lnTo>
                  <a:pt x="18032222" y="0"/>
                </a:lnTo>
                <a:lnTo>
                  <a:pt x="18032222" y="9016111"/>
                </a:lnTo>
                <a:lnTo>
                  <a:pt x="0" y="901611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7"/>
          <p:cNvSpPr/>
          <p:nvPr/>
        </p:nvSpPr>
        <p:spPr>
          <a:xfrm>
            <a:off x="1680453" y="6785991"/>
            <a:ext cx="2529071" cy="2719431"/>
          </a:xfrm>
          <a:custGeom>
            <a:rect b="b" l="l" r="r" t="t"/>
            <a:pathLst>
              <a:path extrusionOk="0" h="2719431" w="2529071">
                <a:moveTo>
                  <a:pt x="0" y="0"/>
                </a:moveTo>
                <a:lnTo>
                  <a:pt x="2529070" y="0"/>
                </a:lnTo>
                <a:lnTo>
                  <a:pt x="2529070" y="2719431"/>
                </a:lnTo>
                <a:lnTo>
                  <a:pt x="0" y="271943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7"/>
          <p:cNvSpPr txBox="1"/>
          <p:nvPr/>
        </p:nvSpPr>
        <p:spPr>
          <a:xfrm>
            <a:off x="1028700" y="1006178"/>
            <a:ext cx="5439486" cy="838200"/>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IDS/IPS Security</a:t>
            </a:r>
            <a:endParaRPr/>
          </a:p>
        </p:txBody>
      </p:sp>
      <p:sp>
        <p:nvSpPr>
          <p:cNvPr id="416" name="Google Shape;416;p27"/>
          <p:cNvSpPr txBox="1"/>
          <p:nvPr/>
        </p:nvSpPr>
        <p:spPr>
          <a:xfrm>
            <a:off x="298919" y="3484704"/>
            <a:ext cx="10155738" cy="2857500"/>
          </a:xfrm>
          <a:prstGeom prst="rect">
            <a:avLst/>
          </a:prstGeom>
          <a:noFill/>
          <a:ln>
            <a:noFill/>
          </a:ln>
        </p:spPr>
        <p:txBody>
          <a:bodyPr anchorCtr="0" anchor="t" bIns="0" lIns="0" spcFirstLastPara="1" rIns="0" wrap="square" tIns="0">
            <a:spAutoFit/>
          </a:bodyPr>
          <a:lstStyle/>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Nhận diện tấn công</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Phân loại và báo cáo</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Thống kê và giám sát</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Ngăn chặn tấn công</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Tích hợp và mở rộng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p:nvPr/>
        </p:nvSpPr>
        <p:spPr>
          <a:xfrm>
            <a:off x="-1402583" y="507944"/>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8"/>
          <p:cNvSpPr/>
          <p:nvPr/>
        </p:nvSpPr>
        <p:spPr>
          <a:xfrm>
            <a:off x="-2514093" y="979202"/>
            <a:ext cx="9143492" cy="995053"/>
          </a:xfrm>
          <a:custGeom>
            <a:rect b="b" l="l" r="r" t="t"/>
            <a:pathLst>
              <a:path extrusionOk="0" h="995053" w="9143492">
                <a:moveTo>
                  <a:pt x="0" y="0"/>
                </a:moveTo>
                <a:lnTo>
                  <a:pt x="9143492" y="0"/>
                </a:lnTo>
                <a:lnTo>
                  <a:pt x="9143492" y="995053"/>
                </a:lnTo>
                <a:lnTo>
                  <a:pt x="0" y="99505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8"/>
          <p:cNvSpPr/>
          <p:nvPr/>
        </p:nvSpPr>
        <p:spPr>
          <a:xfrm>
            <a:off x="-1145403" y="7677003"/>
            <a:ext cx="3802664" cy="1773018"/>
          </a:xfrm>
          <a:custGeom>
            <a:rect b="b" l="l" r="r" t="t"/>
            <a:pathLst>
              <a:path extrusionOk="0" h="1773018" w="3802664">
                <a:moveTo>
                  <a:pt x="0" y="0"/>
                </a:moveTo>
                <a:lnTo>
                  <a:pt x="3802664" y="0"/>
                </a:lnTo>
                <a:lnTo>
                  <a:pt x="3802664" y="1773018"/>
                </a:lnTo>
                <a:lnTo>
                  <a:pt x="0" y="177301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8"/>
          <p:cNvSpPr txBox="1"/>
          <p:nvPr/>
        </p:nvSpPr>
        <p:spPr>
          <a:xfrm>
            <a:off x="2421849" y="1071117"/>
            <a:ext cx="5439486" cy="838200"/>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IDPS</a:t>
            </a:r>
            <a:endParaRPr/>
          </a:p>
        </p:txBody>
      </p:sp>
      <p:sp>
        <p:nvSpPr>
          <p:cNvPr id="429" name="Google Shape;429;p28"/>
          <p:cNvSpPr txBox="1"/>
          <p:nvPr/>
        </p:nvSpPr>
        <p:spPr>
          <a:xfrm>
            <a:off x="501470" y="2825379"/>
            <a:ext cx="6824267" cy="40005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3800">
                <a:solidFill>
                  <a:srgbClr val="000000"/>
                </a:solidFill>
                <a:latin typeface="Montserrat"/>
                <a:ea typeface="Montserrat"/>
                <a:cs typeface="Montserrat"/>
                <a:sym typeface="Montserrat"/>
              </a:rPr>
              <a:t>Vị trí đặt:</a:t>
            </a:r>
            <a:r>
              <a:rPr lang="en-US" sz="3800">
                <a:solidFill>
                  <a:srgbClr val="000000"/>
                </a:solidFill>
                <a:latin typeface="Montserrat"/>
                <a:ea typeface="Montserrat"/>
                <a:cs typeface="Montserrat"/>
                <a:sym typeface="Montserrat"/>
              </a:rPr>
              <a:t> IDPS có thể đặt ở nhiều điểm trong mạng, bao gồm cả biên của mạng nội bộ ra bên ngoài hay các điểm quan trọng như các máy chủ chứa dữ liệu quan trọng.</a:t>
            </a:r>
            <a:endParaRPr/>
          </a:p>
        </p:txBody>
      </p:sp>
      <p:sp>
        <p:nvSpPr>
          <p:cNvPr id="430" name="Google Shape;430;p28"/>
          <p:cNvSpPr/>
          <p:nvPr/>
        </p:nvSpPr>
        <p:spPr>
          <a:xfrm>
            <a:off x="7861335" y="2171700"/>
            <a:ext cx="10155738" cy="6701832"/>
          </a:xfrm>
          <a:custGeom>
            <a:rect b="b" l="l" r="r" t="t"/>
            <a:pathLst>
              <a:path extrusionOk="0" h="6701832" w="10155738">
                <a:moveTo>
                  <a:pt x="0" y="0"/>
                </a:moveTo>
                <a:lnTo>
                  <a:pt x="10155738" y="0"/>
                </a:lnTo>
                <a:lnTo>
                  <a:pt x="10155738" y="6701832"/>
                </a:lnTo>
                <a:lnTo>
                  <a:pt x="0" y="6701832"/>
                </a:lnTo>
                <a:lnTo>
                  <a:pt x="0" y="0"/>
                </a:lnTo>
                <a:close/>
              </a:path>
            </a:pathLst>
          </a:custGeom>
          <a:blipFill rotWithShape="1">
            <a:blip r:embed="rId6">
              <a:alphaModFix/>
            </a:blip>
            <a:stretch>
              <a:fillRect b="-7" l="0" r="0" t="-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9"/>
          <p:cNvSpPr/>
          <p:nvPr/>
        </p:nvSpPr>
        <p:spPr>
          <a:xfrm>
            <a:off x="2988841" y="-658821"/>
            <a:ext cx="12310318" cy="2193891"/>
          </a:xfrm>
          <a:custGeom>
            <a:rect b="b" l="l" r="r" t="t"/>
            <a:pathLst>
              <a:path extrusionOk="0" h="2193891" w="12310318">
                <a:moveTo>
                  <a:pt x="0" y="0"/>
                </a:moveTo>
                <a:lnTo>
                  <a:pt x="12310318" y="0"/>
                </a:lnTo>
                <a:lnTo>
                  <a:pt x="12310318" y="2193891"/>
                </a:lnTo>
                <a:lnTo>
                  <a:pt x="0" y="21938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9"/>
          <p:cNvSpPr/>
          <p:nvPr/>
        </p:nvSpPr>
        <p:spPr>
          <a:xfrm>
            <a:off x="5556729" y="816942"/>
            <a:ext cx="7174543" cy="1061938"/>
          </a:xfrm>
          <a:custGeom>
            <a:rect b="b" l="l" r="r" t="t"/>
            <a:pathLst>
              <a:path extrusionOk="0" h="1061938" w="7174543">
                <a:moveTo>
                  <a:pt x="0" y="0"/>
                </a:moveTo>
                <a:lnTo>
                  <a:pt x="7174543" y="0"/>
                </a:lnTo>
                <a:lnTo>
                  <a:pt x="7174543" y="1061938"/>
                </a:lnTo>
                <a:lnTo>
                  <a:pt x="0" y="10619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9"/>
          <p:cNvSpPr/>
          <p:nvPr/>
        </p:nvSpPr>
        <p:spPr>
          <a:xfrm>
            <a:off x="-2256869" y="7378189"/>
            <a:ext cx="22820787" cy="3614882"/>
          </a:xfrm>
          <a:custGeom>
            <a:rect b="b" l="l" r="r" t="t"/>
            <a:pathLst>
              <a:path extrusionOk="0" h="3614882" w="22820787">
                <a:moveTo>
                  <a:pt x="0" y="0"/>
                </a:moveTo>
                <a:lnTo>
                  <a:pt x="22820787" y="0"/>
                </a:lnTo>
                <a:lnTo>
                  <a:pt x="22820787" y="3614882"/>
                </a:lnTo>
                <a:lnTo>
                  <a:pt x="0" y="361488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9"/>
          <p:cNvSpPr/>
          <p:nvPr/>
        </p:nvSpPr>
        <p:spPr>
          <a:xfrm>
            <a:off x="732104" y="6183793"/>
            <a:ext cx="16823792" cy="3935244"/>
          </a:xfrm>
          <a:custGeom>
            <a:rect b="b" l="l" r="r" t="t"/>
            <a:pathLst>
              <a:path extrusionOk="0" h="3935244" w="16823792">
                <a:moveTo>
                  <a:pt x="0" y="0"/>
                </a:moveTo>
                <a:lnTo>
                  <a:pt x="16823792" y="0"/>
                </a:lnTo>
                <a:lnTo>
                  <a:pt x="16823792" y="3935244"/>
                </a:lnTo>
                <a:lnTo>
                  <a:pt x="0" y="393524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9"/>
          <p:cNvSpPr/>
          <p:nvPr/>
        </p:nvSpPr>
        <p:spPr>
          <a:xfrm>
            <a:off x="1028700" y="6677025"/>
            <a:ext cx="16230600" cy="3866711"/>
          </a:xfrm>
          <a:custGeom>
            <a:rect b="b" l="l" r="r" t="t"/>
            <a:pathLst>
              <a:path extrusionOk="0" h="3866711" w="16230600">
                <a:moveTo>
                  <a:pt x="0" y="0"/>
                </a:moveTo>
                <a:lnTo>
                  <a:pt x="16230600" y="0"/>
                </a:lnTo>
                <a:lnTo>
                  <a:pt x="16230600" y="3866711"/>
                </a:lnTo>
                <a:lnTo>
                  <a:pt x="0" y="3866711"/>
                </a:lnTo>
                <a:lnTo>
                  <a:pt x="0" y="0"/>
                </a:lnTo>
                <a:close/>
              </a:path>
            </a:pathLst>
          </a:custGeom>
          <a:blipFill rotWithShape="1">
            <a:blip r:embed="rId7">
              <a:alphaModFix/>
            </a:blip>
            <a:stretch>
              <a:fillRect b="-46129" l="0" r="0" t="-5711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9"/>
          <p:cNvSpPr txBox="1"/>
          <p:nvPr/>
        </p:nvSpPr>
        <p:spPr>
          <a:xfrm>
            <a:off x="6003927" y="876300"/>
            <a:ext cx="6280147"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ACL Security </a:t>
            </a:r>
            <a:endParaRPr/>
          </a:p>
        </p:txBody>
      </p:sp>
      <p:sp>
        <p:nvSpPr>
          <p:cNvPr id="445" name="Google Shape;445;p29"/>
          <p:cNvSpPr txBox="1"/>
          <p:nvPr/>
        </p:nvSpPr>
        <p:spPr>
          <a:xfrm>
            <a:off x="1038225" y="2674917"/>
            <a:ext cx="16230600" cy="2857500"/>
          </a:xfrm>
          <a:prstGeom prst="rect">
            <a:avLst/>
          </a:prstGeom>
          <a:noFill/>
          <a:ln>
            <a:noFill/>
          </a:ln>
        </p:spPr>
        <p:txBody>
          <a:bodyPr anchorCtr="0" anchor="t" bIns="0" lIns="0" spcFirstLastPara="1" rIns="0" wrap="square" tIns="0">
            <a:spAutoFit/>
          </a:bodyPr>
          <a:lstStyle/>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Kiểm soát quyền truy cập</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Ngăn chặn lưu lượng mạng không ủy quyền</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Theo dõi và kiểm tra</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Báo cáo và xử lý sự cố</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Điều khiển lưu lượng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p:nvPr/>
        </p:nvSpPr>
        <p:spPr>
          <a:xfrm>
            <a:off x="2988841" y="-658821"/>
            <a:ext cx="12310318" cy="2193891"/>
          </a:xfrm>
          <a:custGeom>
            <a:rect b="b" l="l" r="r" t="t"/>
            <a:pathLst>
              <a:path extrusionOk="0" h="2193891" w="12310318">
                <a:moveTo>
                  <a:pt x="0" y="0"/>
                </a:moveTo>
                <a:lnTo>
                  <a:pt x="12310318" y="0"/>
                </a:lnTo>
                <a:lnTo>
                  <a:pt x="12310318" y="2193891"/>
                </a:lnTo>
                <a:lnTo>
                  <a:pt x="0" y="21938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30"/>
          <p:cNvSpPr/>
          <p:nvPr/>
        </p:nvSpPr>
        <p:spPr>
          <a:xfrm>
            <a:off x="5556729" y="816942"/>
            <a:ext cx="7174543" cy="1061938"/>
          </a:xfrm>
          <a:custGeom>
            <a:rect b="b" l="l" r="r" t="t"/>
            <a:pathLst>
              <a:path extrusionOk="0" h="1061938" w="7174543">
                <a:moveTo>
                  <a:pt x="0" y="0"/>
                </a:moveTo>
                <a:lnTo>
                  <a:pt x="7174543" y="0"/>
                </a:lnTo>
                <a:lnTo>
                  <a:pt x="7174543" y="1061938"/>
                </a:lnTo>
                <a:lnTo>
                  <a:pt x="0" y="10619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30"/>
          <p:cNvSpPr txBox="1"/>
          <p:nvPr/>
        </p:nvSpPr>
        <p:spPr>
          <a:xfrm>
            <a:off x="6003927" y="876300"/>
            <a:ext cx="6280147"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ACL</a:t>
            </a:r>
            <a:endParaRPr/>
          </a:p>
        </p:txBody>
      </p:sp>
      <p:sp>
        <p:nvSpPr>
          <p:cNvPr id="457" name="Google Shape;457;p30"/>
          <p:cNvSpPr txBox="1"/>
          <p:nvPr/>
        </p:nvSpPr>
        <p:spPr>
          <a:xfrm>
            <a:off x="838200" y="3976120"/>
            <a:ext cx="8867775" cy="17145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3800">
                <a:solidFill>
                  <a:srgbClr val="000000"/>
                </a:solidFill>
                <a:latin typeface="Montserrat"/>
                <a:ea typeface="Montserrat"/>
                <a:cs typeface="Montserrat"/>
                <a:sym typeface="Montserrat"/>
              </a:rPr>
              <a:t>Vị trí đặt:</a:t>
            </a:r>
            <a:r>
              <a:rPr lang="en-US" sz="3800">
                <a:solidFill>
                  <a:srgbClr val="000000"/>
                </a:solidFill>
                <a:latin typeface="Montserrat"/>
                <a:ea typeface="Montserrat"/>
                <a:cs typeface="Montserrat"/>
                <a:sym typeface="Montserrat"/>
              </a:rPr>
              <a:t> ACL thường được triển khai trên thiết bị mạng, chẳng hạn như router hoặc firewall. </a:t>
            </a:r>
            <a:endParaRPr/>
          </a:p>
        </p:txBody>
      </p:sp>
      <p:sp>
        <p:nvSpPr>
          <p:cNvPr id="458" name="Google Shape;458;p30"/>
          <p:cNvSpPr/>
          <p:nvPr/>
        </p:nvSpPr>
        <p:spPr>
          <a:xfrm>
            <a:off x="11201400" y="2011327"/>
            <a:ext cx="6529665" cy="8115300"/>
          </a:xfrm>
          <a:custGeom>
            <a:rect b="b" l="l" r="r" t="t"/>
            <a:pathLst>
              <a:path extrusionOk="0" h="8115300" w="6529665">
                <a:moveTo>
                  <a:pt x="0" y="0"/>
                </a:moveTo>
                <a:lnTo>
                  <a:pt x="6529665" y="0"/>
                </a:lnTo>
                <a:lnTo>
                  <a:pt x="6529665" y="8115300"/>
                </a:lnTo>
                <a:lnTo>
                  <a:pt x="0" y="8115300"/>
                </a:lnTo>
                <a:lnTo>
                  <a:pt x="0" y="0"/>
                </a:lnTo>
                <a:close/>
              </a:path>
            </a:pathLst>
          </a:custGeom>
          <a:blipFill rotWithShape="1">
            <a:blip r:embed="rId5">
              <a:alphaModFix/>
            </a:blip>
            <a:stretch>
              <a:fillRect b="0" l="-2" r="-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1"/>
          <p:cNvSpPr/>
          <p:nvPr/>
        </p:nvSpPr>
        <p:spPr>
          <a:xfrm>
            <a:off x="10347788" y="-1359893"/>
            <a:ext cx="13390201" cy="11613458"/>
          </a:xfrm>
          <a:custGeom>
            <a:rect b="b" l="l" r="r" t="t"/>
            <a:pathLst>
              <a:path extrusionOk="0" h="11613458" w="13390201">
                <a:moveTo>
                  <a:pt x="0" y="0"/>
                </a:moveTo>
                <a:lnTo>
                  <a:pt x="13390201" y="0"/>
                </a:lnTo>
                <a:lnTo>
                  <a:pt x="13390201" y="11613458"/>
                </a:lnTo>
                <a:lnTo>
                  <a:pt x="0" y="116134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31"/>
          <p:cNvSpPr/>
          <p:nvPr/>
        </p:nvSpPr>
        <p:spPr>
          <a:xfrm>
            <a:off x="8517603" y="404627"/>
            <a:ext cx="12847916" cy="9096765"/>
          </a:xfrm>
          <a:custGeom>
            <a:rect b="b" l="l" r="r" t="t"/>
            <a:pathLst>
              <a:path extrusionOk="0" h="9096765" w="12847916">
                <a:moveTo>
                  <a:pt x="0" y="0"/>
                </a:moveTo>
                <a:lnTo>
                  <a:pt x="12847916" y="0"/>
                </a:lnTo>
                <a:lnTo>
                  <a:pt x="12847916" y="9096765"/>
                </a:lnTo>
                <a:lnTo>
                  <a:pt x="0" y="909676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31"/>
          <p:cNvSpPr/>
          <p:nvPr/>
        </p:nvSpPr>
        <p:spPr>
          <a:xfrm>
            <a:off x="-1697734" y="408739"/>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31"/>
          <p:cNvSpPr/>
          <p:nvPr/>
        </p:nvSpPr>
        <p:spPr>
          <a:xfrm>
            <a:off x="-2794288" y="954550"/>
            <a:ext cx="12068079" cy="995053"/>
          </a:xfrm>
          <a:custGeom>
            <a:rect b="b" l="l" r="r" t="t"/>
            <a:pathLst>
              <a:path extrusionOk="0" h="995053" w="12068079">
                <a:moveTo>
                  <a:pt x="0" y="0"/>
                </a:moveTo>
                <a:lnTo>
                  <a:pt x="12068079" y="0"/>
                </a:lnTo>
                <a:lnTo>
                  <a:pt x="12068079" y="995053"/>
                </a:lnTo>
                <a:lnTo>
                  <a:pt x="0" y="99505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31"/>
          <p:cNvSpPr txBox="1"/>
          <p:nvPr/>
        </p:nvSpPr>
        <p:spPr>
          <a:xfrm>
            <a:off x="748505" y="981526"/>
            <a:ext cx="8027439" cy="824225"/>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Backup &amp; Recovery Data </a:t>
            </a:r>
            <a:endParaRPr/>
          </a:p>
        </p:txBody>
      </p:sp>
      <p:sp>
        <p:nvSpPr>
          <p:cNvPr id="472" name="Google Shape;472;p31"/>
          <p:cNvSpPr txBox="1"/>
          <p:nvPr/>
        </p:nvSpPr>
        <p:spPr>
          <a:xfrm>
            <a:off x="0" y="2635220"/>
            <a:ext cx="8168813" cy="5900602"/>
          </a:xfrm>
          <a:prstGeom prst="rect">
            <a:avLst/>
          </a:prstGeom>
          <a:noFill/>
          <a:ln>
            <a:noFill/>
          </a:ln>
        </p:spPr>
        <p:txBody>
          <a:bodyPr anchorCtr="0" anchor="t" bIns="0" lIns="0" spcFirstLastPara="1" rIns="0" wrap="square" tIns="0">
            <a:spAutoFit/>
          </a:bodyPr>
          <a:lstStyle/>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Nhận diện tấn công</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Sao Lưu Đầy Đủ và Tự Động</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Lập Kế Hoạch Sao Lưu Linh Hoạt</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Lưu Trữ An Toàn</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Kiểm Tra Tính Toàn Vẹn Dữ Liệu</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Phục Hồi Linh Hoạt</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Báo Cáo và Ghi Nhật Ký</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Nén Dữ Liệu</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Quản lý Phiên Bản</a:t>
            </a:r>
            <a:endParaRPr/>
          </a:p>
          <a:p>
            <a:pPr indent="-277495" lvl="2" marL="832486" marR="0" rtl="0" algn="just">
              <a:lnSpc>
                <a:spcPct val="130285"/>
              </a:lnSpc>
              <a:spcBef>
                <a:spcPts val="0"/>
              </a:spcBef>
              <a:spcAft>
                <a:spcPts val="0"/>
              </a:spcAft>
              <a:buClr>
                <a:srgbClr val="000000"/>
              </a:buClr>
              <a:buSzPts val="3500"/>
              <a:buFont typeface="Arial"/>
              <a:buChar char="⚬"/>
            </a:pPr>
            <a:r>
              <a:rPr b="0" i="0" lang="en-US" sz="3500" u="none" cap="none" strike="noStrike">
                <a:solidFill>
                  <a:srgbClr val="000000"/>
                </a:solidFill>
                <a:latin typeface="Montserrat"/>
                <a:ea typeface="Montserrat"/>
                <a:cs typeface="Montserrat"/>
                <a:sym typeface="Montserrat"/>
              </a:rPr>
              <a:t>Bảo Mật</a:t>
            </a:r>
            <a:endParaRPr/>
          </a:p>
        </p:txBody>
      </p:sp>
      <p:sp>
        <p:nvSpPr>
          <p:cNvPr id="473" name="Google Shape;473;p31"/>
          <p:cNvSpPr/>
          <p:nvPr/>
        </p:nvSpPr>
        <p:spPr>
          <a:xfrm>
            <a:off x="8190311" y="2462833"/>
            <a:ext cx="10099244" cy="5353274"/>
          </a:xfrm>
          <a:custGeom>
            <a:rect b="b" l="l" r="r" t="t"/>
            <a:pathLst>
              <a:path extrusionOk="0" h="5353274" w="10099244">
                <a:moveTo>
                  <a:pt x="0" y="0"/>
                </a:moveTo>
                <a:lnTo>
                  <a:pt x="10099244" y="0"/>
                </a:lnTo>
                <a:lnTo>
                  <a:pt x="10099244" y="5353274"/>
                </a:lnTo>
                <a:lnTo>
                  <a:pt x="0" y="535327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4"/>
          <p:cNvSpPr/>
          <p:nvPr/>
        </p:nvSpPr>
        <p:spPr>
          <a:xfrm>
            <a:off x="732104" y="2396531"/>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4"/>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4"/>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4"/>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
          <p:cNvSpPr/>
          <p:nvPr/>
        </p:nvSpPr>
        <p:spPr>
          <a:xfrm>
            <a:off x="1024689" y="688310"/>
            <a:ext cx="873778" cy="832638"/>
          </a:xfrm>
          <a:custGeom>
            <a:rect b="b" l="l" r="r" t="t"/>
            <a:pathLst>
              <a:path extrusionOk="0" h="832638" w="873778">
                <a:moveTo>
                  <a:pt x="0" y="0"/>
                </a:moveTo>
                <a:lnTo>
                  <a:pt x="873778" y="0"/>
                </a:lnTo>
                <a:lnTo>
                  <a:pt x="873778" y="832637"/>
                </a:lnTo>
                <a:lnTo>
                  <a:pt x="0" y="83263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4"/>
          <p:cNvSpPr/>
          <p:nvPr/>
        </p:nvSpPr>
        <p:spPr>
          <a:xfrm>
            <a:off x="11025356" y="6624975"/>
            <a:ext cx="3832120" cy="3506390"/>
          </a:xfrm>
          <a:custGeom>
            <a:rect b="b" l="l" r="r" t="t"/>
            <a:pathLst>
              <a:path extrusionOk="0" h="3506390" w="3832120">
                <a:moveTo>
                  <a:pt x="0" y="0"/>
                </a:moveTo>
                <a:lnTo>
                  <a:pt x="3832121" y="0"/>
                </a:lnTo>
                <a:lnTo>
                  <a:pt x="3832121" y="3506390"/>
                </a:lnTo>
                <a:lnTo>
                  <a:pt x="0" y="350639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
          <p:cNvSpPr txBox="1"/>
          <p:nvPr/>
        </p:nvSpPr>
        <p:spPr>
          <a:xfrm>
            <a:off x="1191139" y="2380828"/>
            <a:ext cx="14022168"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Nội dung chính</a:t>
            </a:r>
            <a:endParaRPr/>
          </a:p>
        </p:txBody>
      </p:sp>
      <p:sp>
        <p:nvSpPr>
          <p:cNvPr id="131" name="Google Shape;131;p14"/>
          <p:cNvSpPr txBox="1"/>
          <p:nvPr/>
        </p:nvSpPr>
        <p:spPr>
          <a:xfrm>
            <a:off x="1028700" y="3861575"/>
            <a:ext cx="15879423" cy="4820565"/>
          </a:xfrm>
          <a:prstGeom prst="rect">
            <a:avLst/>
          </a:prstGeom>
          <a:noFill/>
          <a:ln>
            <a:noFill/>
          </a:ln>
        </p:spPr>
        <p:txBody>
          <a:bodyPr anchorCtr="0" anchor="t" bIns="0" lIns="0" spcFirstLastPara="1" rIns="0" wrap="square" tIns="0">
            <a:spAutoFit/>
          </a:bodyPr>
          <a:lstStyle/>
          <a:p>
            <a:pPr indent="-510938" lvl="1" marL="1021876" marR="0" rtl="0" algn="just">
              <a:lnSpc>
                <a:spcPct val="206993"/>
              </a:lnSpc>
              <a:spcBef>
                <a:spcPts val="0"/>
              </a:spcBef>
              <a:spcAft>
                <a:spcPts val="0"/>
              </a:spcAft>
              <a:buClr>
                <a:srgbClr val="341F05"/>
              </a:buClr>
              <a:buSzPts val="4733"/>
              <a:buFont typeface="Arial"/>
              <a:buChar char="•"/>
            </a:pPr>
            <a:r>
              <a:rPr b="1" i="0" lang="en-US" sz="4733" u="none" cap="none" strike="noStrike">
                <a:solidFill>
                  <a:srgbClr val="341F05"/>
                </a:solidFill>
                <a:latin typeface="Montserrat"/>
                <a:ea typeface="Montserrat"/>
                <a:cs typeface="Montserrat"/>
                <a:sym typeface="Montserrat"/>
              </a:rPr>
              <a:t>Những rủi ro trong hệ thống hiện tại</a:t>
            </a:r>
            <a:endParaRPr/>
          </a:p>
          <a:p>
            <a:pPr indent="-510938" lvl="1" marL="1021876" marR="0" rtl="0" algn="just">
              <a:lnSpc>
                <a:spcPct val="206993"/>
              </a:lnSpc>
              <a:spcBef>
                <a:spcPts val="0"/>
              </a:spcBef>
              <a:spcAft>
                <a:spcPts val="0"/>
              </a:spcAft>
              <a:buClr>
                <a:srgbClr val="341F05"/>
              </a:buClr>
              <a:buSzPts val="4733"/>
              <a:buFont typeface="Arial"/>
              <a:buChar char="•"/>
            </a:pPr>
            <a:r>
              <a:rPr b="1" i="0" lang="en-US" sz="4733" u="none" cap="none" strike="noStrike">
                <a:solidFill>
                  <a:srgbClr val="341F05"/>
                </a:solidFill>
                <a:latin typeface="Montserrat"/>
                <a:ea typeface="Montserrat"/>
                <a:cs typeface="Montserrat"/>
                <a:sym typeface="Montserrat"/>
              </a:rPr>
              <a:t>Những rủi ro liên quan tới mất mát dữ liệu</a:t>
            </a:r>
            <a:endParaRPr/>
          </a:p>
          <a:p>
            <a:pPr indent="-510938" lvl="1" marL="1021876" marR="0" rtl="0" algn="just">
              <a:lnSpc>
                <a:spcPct val="206993"/>
              </a:lnSpc>
              <a:spcBef>
                <a:spcPts val="0"/>
              </a:spcBef>
              <a:spcAft>
                <a:spcPts val="0"/>
              </a:spcAft>
              <a:buClr>
                <a:srgbClr val="341F05"/>
              </a:buClr>
              <a:buSzPts val="4733"/>
              <a:buFont typeface="Arial"/>
              <a:buChar char="•"/>
            </a:pPr>
            <a:r>
              <a:rPr b="1" i="0" lang="en-US" sz="4733" u="none" cap="none" strike="noStrike">
                <a:solidFill>
                  <a:srgbClr val="341F05"/>
                </a:solidFill>
                <a:latin typeface="Montserrat"/>
                <a:ea typeface="Montserrat"/>
                <a:cs typeface="Montserrat"/>
                <a:sym typeface="Montserrat"/>
              </a:rPr>
              <a:t>Giải pháp bảo mật</a:t>
            </a:r>
            <a:endParaRPr/>
          </a:p>
          <a:p>
            <a:pPr indent="-510938" lvl="1" marL="1021876" marR="0" rtl="0" algn="just">
              <a:lnSpc>
                <a:spcPct val="206993"/>
              </a:lnSpc>
              <a:spcBef>
                <a:spcPts val="0"/>
              </a:spcBef>
              <a:spcAft>
                <a:spcPts val="0"/>
              </a:spcAft>
              <a:buClr>
                <a:srgbClr val="341F05"/>
              </a:buClr>
              <a:buSzPts val="4733"/>
              <a:buFont typeface="Arial"/>
              <a:buChar char="•"/>
            </a:pPr>
            <a:r>
              <a:rPr b="1" i="0" lang="en-US" sz="4733" u="none" cap="none" strike="noStrike">
                <a:solidFill>
                  <a:srgbClr val="341F05"/>
                </a:solidFill>
                <a:latin typeface="Montserrat"/>
                <a:ea typeface="Montserrat"/>
                <a:cs typeface="Montserrat"/>
                <a:sym typeface="Montserrat"/>
              </a:rPr>
              <a:t>Xây dựng chính sách</a:t>
            </a:r>
            <a:endParaRPr/>
          </a:p>
        </p:txBody>
      </p:sp>
      <p:sp>
        <p:nvSpPr>
          <p:cNvPr id="132" name="Google Shape;132;p14"/>
          <p:cNvSpPr txBox="1"/>
          <p:nvPr/>
        </p:nvSpPr>
        <p:spPr>
          <a:xfrm>
            <a:off x="2066516" y="852787"/>
            <a:ext cx="3543374"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Montserrat Medium"/>
                <a:ea typeface="Montserrat Medium"/>
                <a:cs typeface="Montserrat Medium"/>
                <a:sym typeface="Montserrat Medium"/>
              </a:rPr>
              <a:t>NHÓM 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2"/>
          <p:cNvSpPr/>
          <p:nvPr/>
        </p:nvSpPr>
        <p:spPr>
          <a:xfrm>
            <a:off x="-1697734" y="408739"/>
            <a:ext cx="4892477" cy="1418513"/>
          </a:xfrm>
          <a:custGeom>
            <a:rect b="b" l="l" r="r" t="t"/>
            <a:pathLst>
              <a:path extrusionOk="0" h="1418513" w="4892477">
                <a:moveTo>
                  <a:pt x="0" y="0"/>
                </a:moveTo>
                <a:lnTo>
                  <a:pt x="4892477" y="0"/>
                </a:lnTo>
                <a:lnTo>
                  <a:pt x="4892477" y="1418513"/>
                </a:lnTo>
                <a:lnTo>
                  <a:pt x="0" y="141851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32"/>
          <p:cNvSpPr/>
          <p:nvPr/>
        </p:nvSpPr>
        <p:spPr>
          <a:xfrm>
            <a:off x="-2794287" y="954550"/>
            <a:ext cx="14376685" cy="995053"/>
          </a:xfrm>
          <a:custGeom>
            <a:rect b="b" l="l" r="r" t="t"/>
            <a:pathLst>
              <a:path extrusionOk="0" h="995053" w="14376685">
                <a:moveTo>
                  <a:pt x="0" y="0"/>
                </a:moveTo>
                <a:lnTo>
                  <a:pt x="14376685" y="0"/>
                </a:lnTo>
                <a:lnTo>
                  <a:pt x="14376685" y="995053"/>
                </a:lnTo>
                <a:lnTo>
                  <a:pt x="0" y="99505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32"/>
          <p:cNvSpPr/>
          <p:nvPr/>
        </p:nvSpPr>
        <p:spPr>
          <a:xfrm>
            <a:off x="-967304" y="7989622"/>
            <a:ext cx="3802664" cy="1773018"/>
          </a:xfrm>
          <a:custGeom>
            <a:rect b="b" l="l" r="r" t="t"/>
            <a:pathLst>
              <a:path extrusionOk="0" h="1773018" w="3802664">
                <a:moveTo>
                  <a:pt x="0" y="0"/>
                </a:moveTo>
                <a:lnTo>
                  <a:pt x="3802664" y="0"/>
                </a:lnTo>
                <a:lnTo>
                  <a:pt x="3802664" y="1773018"/>
                </a:lnTo>
                <a:lnTo>
                  <a:pt x="0" y="177301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2"/>
          <p:cNvSpPr txBox="1"/>
          <p:nvPr/>
        </p:nvSpPr>
        <p:spPr>
          <a:xfrm>
            <a:off x="3581400" y="1000174"/>
            <a:ext cx="2909095" cy="824225"/>
          </a:xfrm>
          <a:prstGeom prst="rect">
            <a:avLst/>
          </a:prstGeom>
          <a:noFill/>
          <a:ln>
            <a:noFill/>
          </a:ln>
        </p:spPr>
        <p:txBody>
          <a:bodyPr anchorCtr="0" anchor="t" bIns="0" lIns="0" spcFirstLastPara="1" rIns="0" wrap="square" tIns="0">
            <a:spAutoFit/>
          </a:bodyPr>
          <a:lstStyle/>
          <a:p>
            <a:pPr indent="0" lvl="0" marL="0" marR="0" rtl="0" algn="l">
              <a:lnSpc>
                <a:spcPct val="139955"/>
              </a:lnSpc>
              <a:spcBef>
                <a:spcPts val="0"/>
              </a:spcBef>
              <a:spcAft>
                <a:spcPts val="0"/>
              </a:spcAft>
              <a:buNone/>
            </a:pPr>
            <a:r>
              <a:rPr b="1" lang="en-US" sz="4500">
                <a:solidFill>
                  <a:srgbClr val="FFFFFF"/>
                </a:solidFill>
                <a:latin typeface="Montserrat"/>
                <a:ea typeface="Montserrat"/>
                <a:cs typeface="Montserrat"/>
                <a:sym typeface="Montserrat"/>
              </a:rPr>
              <a:t>DR Site</a:t>
            </a:r>
            <a:endParaRPr/>
          </a:p>
        </p:txBody>
      </p:sp>
      <p:sp>
        <p:nvSpPr>
          <p:cNvPr id="486" name="Google Shape;486;p32"/>
          <p:cNvSpPr txBox="1"/>
          <p:nvPr/>
        </p:nvSpPr>
        <p:spPr>
          <a:xfrm>
            <a:off x="934028" y="6402040"/>
            <a:ext cx="15865013" cy="1706880"/>
          </a:xfrm>
          <a:prstGeom prst="rect">
            <a:avLst/>
          </a:prstGeom>
          <a:noFill/>
          <a:ln>
            <a:noFill/>
          </a:ln>
        </p:spPr>
        <p:txBody>
          <a:bodyPr anchorCtr="0" anchor="t" bIns="0" lIns="0" spcFirstLastPara="1" rIns="0" wrap="square" tIns="0">
            <a:spAutoFit/>
          </a:bodyPr>
          <a:lstStyle/>
          <a:p>
            <a:pPr indent="0" lvl="0" marL="0" marR="0" rtl="0" algn="just">
              <a:lnSpc>
                <a:spcPct val="130285"/>
              </a:lnSpc>
              <a:spcBef>
                <a:spcPts val="0"/>
              </a:spcBef>
              <a:spcAft>
                <a:spcPts val="0"/>
              </a:spcAft>
              <a:buNone/>
            </a:pPr>
            <a:r>
              <a:rPr b="1" lang="en-US" sz="3500">
                <a:solidFill>
                  <a:srgbClr val="000000"/>
                </a:solidFill>
                <a:latin typeface="Montserrat"/>
                <a:ea typeface="Montserrat"/>
                <a:cs typeface="Montserrat"/>
                <a:sym typeface="Montserrat"/>
              </a:rPr>
              <a:t>Vị trí đặt: </a:t>
            </a:r>
            <a:r>
              <a:rPr lang="en-US" sz="3500">
                <a:solidFill>
                  <a:srgbClr val="000000"/>
                </a:solidFill>
                <a:latin typeface="Montserrat"/>
                <a:ea typeface="Montserrat"/>
                <a:cs typeface="Montserrat"/>
                <a:sym typeface="Montserrat"/>
              </a:rPr>
              <a:t>DR Site nên được đặt ở một vị trí vật lý độc lập và có khoảng cách đủ xa đến primary site để tránh ảnh hưởng bởi cùng một thảm họa hay sự cố.</a:t>
            </a:r>
            <a:endParaRPr/>
          </a:p>
        </p:txBody>
      </p:sp>
      <p:sp>
        <p:nvSpPr>
          <p:cNvPr id="487" name="Google Shape;487;p32"/>
          <p:cNvSpPr/>
          <p:nvPr/>
        </p:nvSpPr>
        <p:spPr>
          <a:xfrm>
            <a:off x="1334742" y="2413335"/>
            <a:ext cx="15618516" cy="3604273"/>
          </a:xfrm>
          <a:custGeom>
            <a:rect b="b" l="l" r="r" t="t"/>
            <a:pathLst>
              <a:path extrusionOk="0" h="3604273" w="15618516">
                <a:moveTo>
                  <a:pt x="0" y="0"/>
                </a:moveTo>
                <a:lnTo>
                  <a:pt x="15618516" y="0"/>
                </a:lnTo>
                <a:lnTo>
                  <a:pt x="15618516" y="3604273"/>
                </a:lnTo>
                <a:lnTo>
                  <a:pt x="0" y="3604273"/>
                </a:lnTo>
                <a:lnTo>
                  <a:pt x="0" y="0"/>
                </a:lnTo>
                <a:close/>
              </a:path>
            </a:pathLst>
          </a:custGeom>
          <a:blipFill rotWithShape="1">
            <a:blip r:embed="rId6">
              <a:alphaModFix/>
            </a:blip>
            <a:stretch>
              <a:fillRect b="-13" l="0" r="0" t="-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3"/>
          <p:cNvSpPr/>
          <p:nvPr/>
        </p:nvSpPr>
        <p:spPr>
          <a:xfrm>
            <a:off x="13788885" y="388120"/>
            <a:ext cx="8998229" cy="1570518"/>
          </a:xfrm>
          <a:custGeom>
            <a:rect b="b" l="l" r="r" t="t"/>
            <a:pathLst>
              <a:path extrusionOk="0" h="1570518" w="8998229">
                <a:moveTo>
                  <a:pt x="0" y="0"/>
                </a:moveTo>
                <a:lnTo>
                  <a:pt x="8998230" y="0"/>
                </a:lnTo>
                <a:lnTo>
                  <a:pt x="8998230" y="1570519"/>
                </a:lnTo>
                <a:lnTo>
                  <a:pt x="0" y="157051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3"/>
          <p:cNvSpPr/>
          <p:nvPr/>
        </p:nvSpPr>
        <p:spPr>
          <a:xfrm>
            <a:off x="11232489" y="941489"/>
            <a:ext cx="10107994" cy="1766626"/>
          </a:xfrm>
          <a:custGeom>
            <a:rect b="b" l="l" r="r" t="t"/>
            <a:pathLst>
              <a:path extrusionOk="0" h="1766626" w="10107994">
                <a:moveTo>
                  <a:pt x="0" y="0"/>
                </a:moveTo>
                <a:lnTo>
                  <a:pt x="10107994" y="0"/>
                </a:lnTo>
                <a:lnTo>
                  <a:pt x="10107994" y="1766626"/>
                </a:lnTo>
                <a:lnTo>
                  <a:pt x="0" y="176662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33"/>
          <p:cNvSpPr/>
          <p:nvPr/>
        </p:nvSpPr>
        <p:spPr>
          <a:xfrm>
            <a:off x="-5416555" y="-1170085"/>
            <a:ext cx="12418573" cy="15494437"/>
          </a:xfrm>
          <a:custGeom>
            <a:rect b="b" l="l" r="r" t="t"/>
            <a:pathLst>
              <a:path extrusionOk="0" h="15494437" w="12418573">
                <a:moveTo>
                  <a:pt x="0" y="0"/>
                </a:moveTo>
                <a:lnTo>
                  <a:pt x="12418573" y="0"/>
                </a:lnTo>
                <a:lnTo>
                  <a:pt x="12418573" y="15494438"/>
                </a:lnTo>
                <a:lnTo>
                  <a:pt x="0" y="1549443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33"/>
          <p:cNvSpPr/>
          <p:nvPr/>
        </p:nvSpPr>
        <p:spPr>
          <a:xfrm>
            <a:off x="1698512" y="8553796"/>
            <a:ext cx="8180180" cy="1490081"/>
          </a:xfrm>
          <a:custGeom>
            <a:rect b="b" l="l" r="r" t="t"/>
            <a:pathLst>
              <a:path extrusionOk="0" h="1490081" w="8180180">
                <a:moveTo>
                  <a:pt x="0" y="0"/>
                </a:moveTo>
                <a:lnTo>
                  <a:pt x="8180180" y="0"/>
                </a:lnTo>
                <a:lnTo>
                  <a:pt x="8180180" y="1490081"/>
                </a:lnTo>
                <a:lnTo>
                  <a:pt x="0" y="149008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33"/>
          <p:cNvSpPr/>
          <p:nvPr/>
        </p:nvSpPr>
        <p:spPr>
          <a:xfrm>
            <a:off x="-519076" y="1028700"/>
            <a:ext cx="8164135" cy="8229600"/>
          </a:xfrm>
          <a:custGeom>
            <a:rect b="b" l="l" r="r" t="t"/>
            <a:pathLst>
              <a:path extrusionOk="0" h="8229600" w="8164135">
                <a:moveTo>
                  <a:pt x="0" y="0"/>
                </a:moveTo>
                <a:lnTo>
                  <a:pt x="8164135" y="0"/>
                </a:lnTo>
                <a:lnTo>
                  <a:pt x="8164135" y="8229600"/>
                </a:lnTo>
                <a:lnTo>
                  <a:pt x="0" y="8229600"/>
                </a:lnTo>
                <a:lnTo>
                  <a:pt x="0" y="0"/>
                </a:lnTo>
                <a:close/>
              </a:path>
            </a:pathLst>
          </a:custGeom>
          <a:blipFill rotWithShape="1">
            <a:blip r:embed="rId7">
              <a:alphaModFix/>
            </a:blip>
            <a:stretch>
              <a:fillRect b="0" l="-32662" r="-4653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33"/>
          <p:cNvSpPr txBox="1"/>
          <p:nvPr/>
        </p:nvSpPr>
        <p:spPr>
          <a:xfrm>
            <a:off x="8041061" y="4261024"/>
            <a:ext cx="10553666" cy="2922467"/>
          </a:xfrm>
          <a:prstGeom prst="rect">
            <a:avLst/>
          </a:prstGeom>
          <a:noFill/>
          <a:ln>
            <a:noFill/>
          </a:ln>
        </p:spPr>
        <p:txBody>
          <a:bodyPr anchorCtr="0" anchor="t" bIns="0" lIns="0" spcFirstLastPara="1" rIns="0" wrap="square" tIns="0">
            <a:spAutoFit/>
          </a:bodyPr>
          <a:lstStyle/>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Thu thập và tổng hợp dữ liệu bảo mật</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Phát hiện và báo cáo sự cố bảo mật</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Lưu trữ và quản lý sự kiện</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Báo cáo và xem xét</a:t>
            </a:r>
            <a:endParaRPr/>
          </a:p>
          <a:p>
            <a:pPr indent="-289559" lvl="2" marL="868681" marR="0" rtl="0" algn="just">
              <a:lnSpc>
                <a:spcPct val="120000"/>
              </a:lnSpc>
              <a:spcBef>
                <a:spcPts val="0"/>
              </a:spcBef>
              <a:spcAft>
                <a:spcPts val="0"/>
              </a:spcAft>
              <a:buClr>
                <a:srgbClr val="000000"/>
              </a:buClr>
              <a:buSzPts val="3800"/>
              <a:buFont typeface="Arial"/>
              <a:buChar char="⚬"/>
            </a:pPr>
            <a:r>
              <a:rPr b="0" i="0" lang="en-US" sz="3800" u="none" cap="none" strike="noStrike">
                <a:solidFill>
                  <a:srgbClr val="000000"/>
                </a:solidFill>
                <a:latin typeface="Montserrat"/>
                <a:ea typeface="Montserrat"/>
                <a:cs typeface="Montserrat"/>
                <a:sym typeface="Montserrat"/>
              </a:rPr>
              <a:t>Tích hợp với các công cụ khác</a:t>
            </a:r>
            <a:endParaRPr/>
          </a:p>
        </p:txBody>
      </p:sp>
      <p:sp>
        <p:nvSpPr>
          <p:cNvPr id="502" name="Google Shape;502;p33"/>
          <p:cNvSpPr txBox="1"/>
          <p:nvPr/>
        </p:nvSpPr>
        <p:spPr>
          <a:xfrm>
            <a:off x="11840875" y="1331832"/>
            <a:ext cx="5418425" cy="885796"/>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b="1" lang="en-US" sz="6000">
                <a:solidFill>
                  <a:srgbClr val="FFFFFF"/>
                </a:solidFill>
                <a:latin typeface="Montserrat"/>
                <a:ea typeface="Montserrat"/>
                <a:cs typeface="Montserrat"/>
                <a:sym typeface="Montserrat"/>
              </a:rPr>
              <a:t>SIEM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4"/>
          <p:cNvSpPr/>
          <p:nvPr/>
        </p:nvSpPr>
        <p:spPr>
          <a:xfrm>
            <a:off x="13788885" y="388120"/>
            <a:ext cx="8998229" cy="1570518"/>
          </a:xfrm>
          <a:custGeom>
            <a:rect b="b" l="l" r="r" t="t"/>
            <a:pathLst>
              <a:path extrusionOk="0" h="1570518" w="8998229">
                <a:moveTo>
                  <a:pt x="0" y="0"/>
                </a:moveTo>
                <a:lnTo>
                  <a:pt x="8998230" y="0"/>
                </a:lnTo>
                <a:lnTo>
                  <a:pt x="8998230" y="1570519"/>
                </a:lnTo>
                <a:lnTo>
                  <a:pt x="0" y="157051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4"/>
          <p:cNvSpPr/>
          <p:nvPr/>
        </p:nvSpPr>
        <p:spPr>
          <a:xfrm>
            <a:off x="11232489" y="941489"/>
            <a:ext cx="10107994" cy="1766626"/>
          </a:xfrm>
          <a:custGeom>
            <a:rect b="b" l="l" r="r" t="t"/>
            <a:pathLst>
              <a:path extrusionOk="0" h="1766626" w="10107994">
                <a:moveTo>
                  <a:pt x="0" y="0"/>
                </a:moveTo>
                <a:lnTo>
                  <a:pt x="10107994" y="0"/>
                </a:lnTo>
                <a:lnTo>
                  <a:pt x="10107994" y="1766626"/>
                </a:lnTo>
                <a:lnTo>
                  <a:pt x="0" y="176662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4"/>
          <p:cNvSpPr txBox="1"/>
          <p:nvPr/>
        </p:nvSpPr>
        <p:spPr>
          <a:xfrm>
            <a:off x="9650015" y="3448821"/>
            <a:ext cx="8180785" cy="34290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3800">
                <a:solidFill>
                  <a:srgbClr val="000000"/>
                </a:solidFill>
                <a:latin typeface="Montserrat"/>
                <a:ea typeface="Montserrat"/>
                <a:cs typeface="Montserrat"/>
                <a:sym typeface="Montserrat"/>
              </a:rPr>
              <a:t>Vị trí đặt:</a:t>
            </a:r>
            <a:r>
              <a:rPr lang="en-US" sz="3800">
                <a:solidFill>
                  <a:srgbClr val="000000"/>
                </a:solidFill>
                <a:latin typeface="Montserrat"/>
                <a:ea typeface="Montserrat"/>
                <a:cs typeface="Montserrat"/>
                <a:sym typeface="Montserrat"/>
              </a:rPr>
              <a:t> SIEM thường được triển khai trên cấu trúc mạng để thu thập, tổng hợp, và phân tích dữ liệu từ nhiều nguồn khác nhau, bao gồm cả log của hệ thống, ứng dụng, và cơ sở dữ liệu. </a:t>
            </a:r>
            <a:endParaRPr/>
          </a:p>
        </p:txBody>
      </p:sp>
      <p:sp>
        <p:nvSpPr>
          <p:cNvPr id="514" name="Google Shape;514;p34"/>
          <p:cNvSpPr/>
          <p:nvPr/>
        </p:nvSpPr>
        <p:spPr>
          <a:xfrm>
            <a:off x="457200" y="756266"/>
            <a:ext cx="9067800" cy="8774468"/>
          </a:xfrm>
          <a:custGeom>
            <a:rect b="b" l="l" r="r" t="t"/>
            <a:pathLst>
              <a:path extrusionOk="0" h="8774468" w="9067800">
                <a:moveTo>
                  <a:pt x="0" y="0"/>
                </a:moveTo>
                <a:lnTo>
                  <a:pt x="9067800" y="0"/>
                </a:lnTo>
                <a:lnTo>
                  <a:pt x="9067800" y="8774468"/>
                </a:lnTo>
                <a:lnTo>
                  <a:pt x="0" y="877446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4"/>
          <p:cNvSpPr/>
          <p:nvPr/>
        </p:nvSpPr>
        <p:spPr>
          <a:xfrm>
            <a:off x="11232488" y="7913549"/>
            <a:ext cx="8652043" cy="1773018"/>
          </a:xfrm>
          <a:custGeom>
            <a:rect b="b" l="l" r="r" t="t"/>
            <a:pathLst>
              <a:path extrusionOk="0" h="1773018" w="8652043">
                <a:moveTo>
                  <a:pt x="0" y="0"/>
                </a:moveTo>
                <a:lnTo>
                  <a:pt x="8652043" y="0"/>
                </a:lnTo>
                <a:lnTo>
                  <a:pt x="8652043" y="1773018"/>
                </a:lnTo>
                <a:lnTo>
                  <a:pt x="0" y="177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34"/>
          <p:cNvSpPr txBox="1"/>
          <p:nvPr/>
        </p:nvSpPr>
        <p:spPr>
          <a:xfrm>
            <a:off x="11840875" y="1331832"/>
            <a:ext cx="5418425" cy="885796"/>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b="1" lang="en-US" sz="6000">
                <a:solidFill>
                  <a:srgbClr val="FFFFFF"/>
                </a:solidFill>
                <a:latin typeface="Montserrat"/>
                <a:ea typeface="Montserrat"/>
                <a:cs typeface="Montserrat"/>
                <a:sym typeface="Montserrat"/>
              </a:rPr>
              <a:t>SIEM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5"/>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5"/>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35"/>
          <p:cNvSpPr/>
          <p:nvPr/>
        </p:nvSpPr>
        <p:spPr>
          <a:xfrm>
            <a:off x="732104" y="2396531"/>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35"/>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35"/>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5"/>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5"/>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5"/>
          <p:cNvSpPr/>
          <p:nvPr/>
        </p:nvSpPr>
        <p:spPr>
          <a:xfrm>
            <a:off x="11862072" y="1360921"/>
            <a:ext cx="3964689" cy="2993340"/>
          </a:xfrm>
          <a:custGeom>
            <a:rect b="b" l="l" r="r" t="t"/>
            <a:pathLst>
              <a:path extrusionOk="0" h="2993340" w="3964689">
                <a:moveTo>
                  <a:pt x="0" y="0"/>
                </a:moveTo>
                <a:lnTo>
                  <a:pt x="3964689" y="0"/>
                </a:lnTo>
                <a:lnTo>
                  <a:pt x="3964689" y="2993340"/>
                </a:lnTo>
                <a:lnTo>
                  <a:pt x="0" y="299334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5"/>
          <p:cNvSpPr txBox="1"/>
          <p:nvPr/>
        </p:nvSpPr>
        <p:spPr>
          <a:xfrm>
            <a:off x="1191139" y="2380828"/>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
        <p:nvSpPr>
          <p:cNvPr id="534" name="Google Shape;534;p35"/>
          <p:cNvSpPr txBox="1"/>
          <p:nvPr/>
        </p:nvSpPr>
        <p:spPr>
          <a:xfrm>
            <a:off x="1028700" y="3892550"/>
            <a:ext cx="14599875" cy="6023610"/>
          </a:xfrm>
          <a:prstGeom prst="rect">
            <a:avLst/>
          </a:prstGeom>
          <a:noFill/>
          <a:ln>
            <a:noFill/>
          </a:ln>
        </p:spPr>
        <p:txBody>
          <a:bodyPr anchorCtr="0" anchor="t" bIns="0" lIns="0" spcFirstLastPara="1" rIns="0" wrap="square" tIns="0">
            <a:spAutoFit/>
          </a:bodyPr>
          <a:lstStyle/>
          <a:p>
            <a:pPr indent="0" lvl="0" marL="0" marR="0" rtl="0" algn="just">
              <a:lnSpc>
                <a:spcPct val="179000"/>
              </a:lnSpc>
              <a:spcBef>
                <a:spcPts val="0"/>
              </a:spcBef>
              <a:spcAft>
                <a:spcPts val="0"/>
              </a:spcAft>
              <a:buNone/>
            </a:pPr>
            <a:r>
              <a:rPr b="1" lang="en-US" sz="3000">
                <a:solidFill>
                  <a:srgbClr val="000000"/>
                </a:solidFill>
                <a:latin typeface="Montserrat"/>
                <a:ea typeface="Montserrat"/>
                <a:cs typeface="Montserrat"/>
                <a:sym typeface="Montserrat"/>
              </a:rPr>
              <a:t>Bảo Mật Cơ Sở Dữ Liệu (Database Security):</a:t>
            </a:r>
            <a:endParaRPr/>
          </a:p>
          <a:p>
            <a:pPr indent="0" lvl="0" marL="0" marR="0" rtl="0" algn="just">
              <a:lnSpc>
                <a:spcPct val="179000"/>
              </a:lnSpc>
              <a:spcBef>
                <a:spcPts val="0"/>
              </a:spcBef>
              <a:spcAft>
                <a:spcPts val="0"/>
              </a:spcAft>
              <a:buNone/>
            </a:pPr>
            <a:r>
              <a:t/>
            </a:r>
            <a:endParaRPr b="1" sz="3000">
              <a:solidFill>
                <a:srgbClr val="000000"/>
              </a:solidFill>
              <a:latin typeface="Montserrat"/>
              <a:ea typeface="Montserrat"/>
              <a:cs typeface="Montserrat"/>
              <a:sym typeface="Montserrat"/>
            </a:endParaRPr>
          </a:p>
          <a:p>
            <a:pPr indent="-228611" lvl="2" marL="685835"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Mã hóa Dữ liệu: </a:t>
            </a:r>
            <a:r>
              <a:rPr b="0" i="0" lang="en-US" sz="3000" u="none" cap="none" strike="noStrike">
                <a:solidFill>
                  <a:srgbClr val="000000"/>
                </a:solidFill>
                <a:latin typeface="Montserrat"/>
                <a:ea typeface="Montserrat"/>
                <a:cs typeface="Montserrat"/>
                <a:sym typeface="Montserrat"/>
              </a:rPr>
              <a:t>Tất cả dữ liệu nhạy cảm phải được mã hóa cả khi đang được lưu trữ và khi đang truyền thông qua mạng.</a:t>
            </a:r>
            <a:endParaRPr/>
          </a:p>
          <a:p>
            <a:pPr indent="-228611" lvl="2" marL="685835"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Quản lý Quyền Truy Cập:</a:t>
            </a:r>
            <a:r>
              <a:rPr b="0" i="0" lang="en-US" sz="3000" u="none" cap="none" strike="noStrike">
                <a:solidFill>
                  <a:srgbClr val="000000"/>
                </a:solidFill>
                <a:latin typeface="Montserrat"/>
                <a:ea typeface="Montserrat"/>
                <a:cs typeface="Montserrat"/>
                <a:sym typeface="Montserrat"/>
              </a:rPr>
              <a:t> Chỉ những người dùng và ứng dụng được ủy quyền mới có quyền truy cập các cơ sở dữ liệu; sử dụng RBAC để hạn chế quyền truy cập.</a:t>
            </a:r>
            <a:endParaRPr/>
          </a:p>
          <a:p>
            <a:pPr indent="-228611" lvl="2" marL="685835"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Giám sát và Ghi nhật ký:</a:t>
            </a:r>
            <a:r>
              <a:rPr b="0" i="0" lang="en-US" sz="3000" u="none" cap="none" strike="noStrike">
                <a:solidFill>
                  <a:srgbClr val="000000"/>
                </a:solidFill>
                <a:latin typeface="Montserrat"/>
                <a:ea typeface="Montserrat"/>
                <a:cs typeface="Montserrat"/>
                <a:sym typeface="Montserrat"/>
              </a:rPr>
              <a:t> Ghi lại mọi truy cập và thay đổi trong cơ sở dữ liệu, cảnh báo ngay lập tức khi có hoạt động đáng ngờ.</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6"/>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36"/>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6"/>
          <p:cNvSpPr/>
          <p:nvPr/>
        </p:nvSpPr>
        <p:spPr>
          <a:xfrm>
            <a:off x="732104" y="2396531"/>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6"/>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6"/>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6"/>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36"/>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6"/>
          <p:cNvSpPr txBox="1"/>
          <p:nvPr/>
        </p:nvSpPr>
        <p:spPr>
          <a:xfrm>
            <a:off x="1028700" y="3892550"/>
            <a:ext cx="14623469" cy="5347335"/>
          </a:xfrm>
          <a:prstGeom prst="rect">
            <a:avLst/>
          </a:prstGeom>
          <a:noFill/>
          <a:ln>
            <a:noFill/>
          </a:ln>
        </p:spPr>
        <p:txBody>
          <a:bodyPr anchorCtr="0" anchor="t" bIns="0" lIns="0" spcFirstLastPara="1" rIns="0" wrap="square" tIns="0">
            <a:spAutoFit/>
          </a:bodyPr>
          <a:lstStyle/>
          <a:p>
            <a:pPr indent="0" lvl="0" marL="0" marR="0" rtl="0" algn="l">
              <a:lnSpc>
                <a:spcPct val="179000"/>
              </a:lnSpc>
              <a:spcBef>
                <a:spcPts val="0"/>
              </a:spcBef>
              <a:spcAft>
                <a:spcPts val="0"/>
              </a:spcAft>
              <a:buNone/>
            </a:pPr>
            <a:r>
              <a:rPr b="1" lang="en-US" sz="3000">
                <a:solidFill>
                  <a:srgbClr val="000000"/>
                </a:solidFill>
                <a:latin typeface="Montserrat"/>
                <a:ea typeface="Montserrat"/>
                <a:cs typeface="Montserrat"/>
                <a:sym typeface="Montserrat"/>
              </a:rPr>
              <a:t>Bảo Mật Web (Web Security):</a:t>
            </a:r>
            <a:endParaRPr/>
          </a:p>
          <a:p>
            <a:pPr indent="0" lvl="0" marL="0" marR="0" rtl="0" algn="l">
              <a:lnSpc>
                <a:spcPct val="179000"/>
              </a:lnSpc>
              <a:spcBef>
                <a:spcPts val="0"/>
              </a:spcBef>
              <a:spcAft>
                <a:spcPts val="0"/>
              </a:spcAft>
              <a:buNone/>
            </a:pPr>
            <a:r>
              <a:t/>
            </a:r>
            <a:endParaRPr b="1" sz="3000">
              <a:solidFill>
                <a:srgbClr val="000000"/>
              </a:solidFill>
              <a:latin typeface="Montserrat"/>
              <a:ea typeface="Montserrat"/>
              <a:cs typeface="Montserrat"/>
              <a:sym typeface="Montserrat"/>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Chứng chỉ SSL/TLS:</a:t>
            </a:r>
            <a:r>
              <a:rPr b="0" i="0" lang="en-US" sz="3000" u="none" cap="none" strike="noStrike">
                <a:solidFill>
                  <a:srgbClr val="000000"/>
                </a:solidFill>
                <a:latin typeface="Montserrat"/>
                <a:ea typeface="Montserrat"/>
                <a:cs typeface="Montserrat"/>
                <a:sym typeface="Montserrat"/>
              </a:rPr>
              <a:t> Sử dụng chứng chỉ SSL/TLS để mã hóa tất cả dữ liệu trao đổi giữa trang web và người dùng.</a:t>
            </a:r>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WAF (Web Application Firewall):</a:t>
            </a:r>
            <a:r>
              <a:rPr b="0" i="0" lang="en-US" sz="3000" u="none" cap="none" strike="noStrike">
                <a:solidFill>
                  <a:srgbClr val="000000"/>
                </a:solidFill>
                <a:latin typeface="Montserrat"/>
                <a:ea typeface="Montserrat"/>
                <a:cs typeface="Montserrat"/>
                <a:sym typeface="Montserrat"/>
              </a:rPr>
              <a:t> Sử dụng WAF để bảo vệ ứng dụng web khỏi các cuộc tấn công như SQL injection, XSS, và CSRF.</a:t>
            </a:r>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Kiểm thử Bảo mật:</a:t>
            </a:r>
            <a:r>
              <a:rPr b="0" i="0" lang="en-US" sz="3000" u="none" cap="none" strike="noStrike">
                <a:solidFill>
                  <a:srgbClr val="000000"/>
                </a:solidFill>
                <a:latin typeface="Montserrat"/>
                <a:ea typeface="Montserrat"/>
                <a:cs typeface="Montserrat"/>
                <a:sym typeface="Montserrat"/>
              </a:rPr>
              <a:t> Thường xuyên thực hiện các cuộc kiểm thử bảo mật ứng dụng web, bao gồm cả kiểm thử xâm nhập.</a:t>
            </a:r>
            <a:endParaRPr/>
          </a:p>
        </p:txBody>
      </p:sp>
      <p:sp>
        <p:nvSpPr>
          <p:cNvPr id="551" name="Google Shape;551;p36"/>
          <p:cNvSpPr/>
          <p:nvPr/>
        </p:nvSpPr>
        <p:spPr>
          <a:xfrm>
            <a:off x="11537369" y="1319772"/>
            <a:ext cx="3336186" cy="3336186"/>
          </a:xfrm>
          <a:custGeom>
            <a:rect b="b" l="l" r="r" t="t"/>
            <a:pathLst>
              <a:path extrusionOk="0" h="3336186" w="3336186">
                <a:moveTo>
                  <a:pt x="0" y="0"/>
                </a:moveTo>
                <a:lnTo>
                  <a:pt x="3336186" y="0"/>
                </a:lnTo>
                <a:lnTo>
                  <a:pt x="3336186" y="3336186"/>
                </a:lnTo>
                <a:lnTo>
                  <a:pt x="0" y="333618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36"/>
          <p:cNvSpPr txBox="1"/>
          <p:nvPr/>
        </p:nvSpPr>
        <p:spPr>
          <a:xfrm>
            <a:off x="1191139" y="2380828"/>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7"/>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7"/>
          <p:cNvSpPr/>
          <p:nvPr/>
        </p:nvSpPr>
        <p:spPr>
          <a:xfrm>
            <a:off x="732104" y="2396531"/>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7"/>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7"/>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7"/>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7"/>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37"/>
          <p:cNvSpPr/>
          <p:nvPr/>
        </p:nvSpPr>
        <p:spPr>
          <a:xfrm>
            <a:off x="13814872" y="3880607"/>
            <a:ext cx="2796869" cy="3007386"/>
          </a:xfrm>
          <a:custGeom>
            <a:rect b="b" l="l" r="r" t="t"/>
            <a:pathLst>
              <a:path extrusionOk="0" h="3007386" w="2796869">
                <a:moveTo>
                  <a:pt x="0" y="0"/>
                </a:moveTo>
                <a:lnTo>
                  <a:pt x="2796870" y="0"/>
                </a:lnTo>
                <a:lnTo>
                  <a:pt x="2796870" y="3007387"/>
                </a:lnTo>
                <a:lnTo>
                  <a:pt x="0" y="300738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37"/>
          <p:cNvSpPr txBox="1"/>
          <p:nvPr/>
        </p:nvSpPr>
        <p:spPr>
          <a:xfrm>
            <a:off x="1191139" y="2380828"/>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
        <p:nvSpPr>
          <p:cNvPr id="570" name="Google Shape;570;p37"/>
          <p:cNvSpPr txBox="1"/>
          <p:nvPr/>
        </p:nvSpPr>
        <p:spPr>
          <a:xfrm>
            <a:off x="1028700" y="4006850"/>
            <a:ext cx="11879517" cy="4686353"/>
          </a:xfrm>
          <a:prstGeom prst="rect">
            <a:avLst/>
          </a:prstGeom>
          <a:noFill/>
          <a:ln>
            <a:noFill/>
          </a:ln>
        </p:spPr>
        <p:txBody>
          <a:bodyPr anchorCtr="0" anchor="t" bIns="0" lIns="0" spcFirstLastPara="1" rIns="0" wrap="square" tIns="0">
            <a:spAutoFit/>
          </a:bodyPr>
          <a:lstStyle/>
          <a:p>
            <a:pPr indent="0" lvl="0" marL="0" marR="0" rtl="0" algn="l">
              <a:lnSpc>
                <a:spcPct val="139966"/>
              </a:lnSpc>
              <a:spcBef>
                <a:spcPts val="0"/>
              </a:spcBef>
              <a:spcAft>
                <a:spcPts val="0"/>
              </a:spcAft>
              <a:buNone/>
            </a:pPr>
            <a:r>
              <a:rPr b="1" lang="en-US" sz="3000">
                <a:solidFill>
                  <a:srgbClr val="000000"/>
                </a:solidFill>
                <a:latin typeface="Montserrat"/>
                <a:ea typeface="Montserrat"/>
                <a:cs typeface="Montserrat"/>
                <a:sym typeface="Montserrat"/>
              </a:rPr>
              <a:t>IPS/IDS (Hệ Thống Phát Hiện/Chặn Xâm nhập):</a:t>
            </a:r>
            <a:endParaRPr/>
          </a:p>
          <a:p>
            <a:pPr indent="0" lvl="0" marL="0" marR="0" rtl="0" algn="l">
              <a:lnSpc>
                <a:spcPct val="139966"/>
              </a:lnSpc>
              <a:spcBef>
                <a:spcPts val="0"/>
              </a:spcBef>
              <a:spcAft>
                <a:spcPts val="0"/>
              </a:spcAft>
              <a:buNone/>
            </a:pPr>
            <a:r>
              <a:t/>
            </a:r>
            <a:endParaRPr b="1" sz="3000">
              <a:solidFill>
                <a:srgbClr val="000000"/>
              </a:solidFill>
              <a:latin typeface="Montserrat"/>
              <a:ea typeface="Montserrat"/>
              <a:cs typeface="Montserrat"/>
              <a:sym typeface="Montserrat"/>
            </a:endParaRPr>
          </a:p>
          <a:p>
            <a:pPr indent="-228611" lvl="2" marL="685834" marR="0" rtl="0" algn="l">
              <a:lnSpc>
                <a:spcPct val="139966"/>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Cấu hình Chuẩn:</a:t>
            </a:r>
            <a:r>
              <a:rPr b="0" i="0" lang="en-US" sz="3000" u="none" cap="none" strike="noStrike">
                <a:solidFill>
                  <a:srgbClr val="000000"/>
                </a:solidFill>
                <a:latin typeface="Montserrat"/>
                <a:ea typeface="Montserrat"/>
                <a:cs typeface="Montserrat"/>
                <a:sym typeface="Montserrat"/>
              </a:rPr>
              <a:t> Cấu hình IPS/IDS để nhận biết và chặn các cuộc tấn công thông thường và phổ biến nhất đối với hệ thống ngân hàng.</a:t>
            </a:r>
            <a:endParaRPr/>
          </a:p>
          <a:p>
            <a:pPr indent="-228611" lvl="2" marL="685834" marR="0" rtl="0" algn="l">
              <a:lnSpc>
                <a:spcPct val="139966"/>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Cập Nhật Thường Xuyên:</a:t>
            </a:r>
            <a:r>
              <a:rPr b="0" i="0" lang="en-US" sz="3000" u="none" cap="none" strike="noStrike">
                <a:solidFill>
                  <a:srgbClr val="000000"/>
                </a:solidFill>
                <a:latin typeface="Montserrat"/>
                <a:ea typeface="Montserrat"/>
                <a:cs typeface="Montserrat"/>
                <a:sym typeface="Montserrat"/>
              </a:rPr>
              <a:t> Cập nhật định kỳ các chữ ký của hệ thống để nhận diện các mối đe dọa mới nhất.</a:t>
            </a:r>
            <a:endParaRPr/>
          </a:p>
          <a:p>
            <a:pPr indent="-228611" lvl="2" marL="685834" marR="0" rtl="0" algn="l">
              <a:lnSpc>
                <a:spcPct val="139966"/>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Phản ứng Tự Động:</a:t>
            </a:r>
            <a:r>
              <a:rPr b="0" i="0" lang="en-US" sz="3000" u="none" cap="none" strike="noStrike">
                <a:solidFill>
                  <a:srgbClr val="000000"/>
                </a:solidFill>
                <a:latin typeface="Montserrat"/>
                <a:ea typeface="Montserrat"/>
                <a:cs typeface="Montserrat"/>
                <a:sym typeface="Montserrat"/>
              </a:rPr>
              <a:t> Thiết lập hệ thống để tự động cách ly hoặc chặn lưu lượng mạng đáng ngờ.</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8"/>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8"/>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8"/>
          <p:cNvSpPr/>
          <p:nvPr/>
        </p:nvSpPr>
        <p:spPr>
          <a:xfrm>
            <a:off x="732104" y="2396531"/>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8"/>
          <p:cNvSpPr txBox="1"/>
          <p:nvPr/>
        </p:nvSpPr>
        <p:spPr>
          <a:xfrm>
            <a:off x="1191139" y="2380828"/>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
        <p:nvSpPr>
          <p:cNvPr id="583" name="Google Shape;583;p38"/>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38"/>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38"/>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38"/>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38"/>
          <p:cNvSpPr txBox="1"/>
          <p:nvPr/>
        </p:nvSpPr>
        <p:spPr>
          <a:xfrm>
            <a:off x="1028700" y="3892550"/>
            <a:ext cx="14734436" cy="5347335"/>
          </a:xfrm>
          <a:prstGeom prst="rect">
            <a:avLst/>
          </a:prstGeom>
          <a:noFill/>
          <a:ln>
            <a:noFill/>
          </a:ln>
        </p:spPr>
        <p:txBody>
          <a:bodyPr anchorCtr="0" anchor="t" bIns="0" lIns="0" spcFirstLastPara="1" rIns="0" wrap="square" tIns="0">
            <a:spAutoFit/>
          </a:bodyPr>
          <a:lstStyle/>
          <a:p>
            <a:pPr indent="0" lvl="0" marL="0" marR="0" rtl="0" algn="l">
              <a:lnSpc>
                <a:spcPct val="179000"/>
              </a:lnSpc>
              <a:spcBef>
                <a:spcPts val="0"/>
              </a:spcBef>
              <a:spcAft>
                <a:spcPts val="0"/>
              </a:spcAft>
              <a:buNone/>
            </a:pPr>
            <a:r>
              <a:rPr b="1" lang="en-US" sz="3000">
                <a:solidFill>
                  <a:srgbClr val="000000"/>
                </a:solidFill>
                <a:latin typeface="Montserrat"/>
                <a:ea typeface="Montserrat"/>
                <a:cs typeface="Montserrat"/>
                <a:sym typeface="Montserrat"/>
              </a:rPr>
              <a:t>Bảo Mật ACL (Access Control List):</a:t>
            </a:r>
            <a:endParaRPr/>
          </a:p>
          <a:p>
            <a:pPr indent="0" lvl="0" marL="0" marR="0" rtl="0" algn="l">
              <a:lnSpc>
                <a:spcPct val="179000"/>
              </a:lnSpc>
              <a:spcBef>
                <a:spcPts val="0"/>
              </a:spcBef>
              <a:spcAft>
                <a:spcPts val="0"/>
              </a:spcAft>
              <a:buNone/>
            </a:pPr>
            <a:r>
              <a:t/>
            </a:r>
            <a:endParaRPr b="1" sz="3000">
              <a:solidFill>
                <a:srgbClr val="000000"/>
              </a:solidFill>
              <a:latin typeface="Montserrat"/>
              <a:ea typeface="Montserrat"/>
              <a:cs typeface="Montserrat"/>
              <a:sym typeface="Montserrat"/>
            </a:endParaRPr>
          </a:p>
          <a:p>
            <a:pPr indent="-228611" lvl="2" marL="685834"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Phân Quyền:</a:t>
            </a:r>
            <a:r>
              <a:rPr b="0" i="0" lang="en-US" sz="3000" u="none" cap="none" strike="noStrike">
                <a:solidFill>
                  <a:srgbClr val="000000"/>
                </a:solidFill>
                <a:latin typeface="Montserrat"/>
                <a:ea typeface="Montserrat"/>
                <a:cs typeface="Montserrat"/>
                <a:sym typeface="Montserrat"/>
              </a:rPr>
              <a:t> Xác định rõ ràng vai trò và quyền hạn của từng người dùng hoặc nhóm người dùng.</a:t>
            </a:r>
            <a:endParaRPr/>
          </a:p>
          <a:p>
            <a:pPr indent="-228611" lvl="2" marL="685834"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Kiểm Tra Định Kỳ:</a:t>
            </a:r>
            <a:r>
              <a:rPr b="0" i="0" lang="en-US" sz="3000" u="none" cap="none" strike="noStrike">
                <a:solidFill>
                  <a:srgbClr val="000000"/>
                </a:solidFill>
                <a:latin typeface="Montserrat"/>
                <a:ea typeface="Montserrat"/>
                <a:cs typeface="Montserrat"/>
                <a:sym typeface="Montserrat"/>
              </a:rPr>
              <a:t> Xem xét và cập nhật danh sách ACL định kỳ để đảm bảo rằng chúng vẫn phản ánh chính xác chính sách an ninh hiện hành.</a:t>
            </a:r>
            <a:endParaRPr/>
          </a:p>
          <a:p>
            <a:pPr indent="-228611" lvl="2" marL="685834"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Tối Thiểu Hóa Quyền Truy Cập:</a:t>
            </a:r>
            <a:r>
              <a:rPr b="0" i="0" lang="en-US" sz="3000" u="none" cap="none" strike="noStrike">
                <a:solidFill>
                  <a:srgbClr val="000000"/>
                </a:solidFill>
                <a:latin typeface="Montserrat"/>
                <a:ea typeface="Montserrat"/>
                <a:cs typeface="Montserrat"/>
                <a:sym typeface="Montserrat"/>
              </a:rPr>
              <a:t> Theo nguyên tắc cấp quyền ít nhất cần thiết để thực hiện công việc.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9"/>
          <p:cNvSpPr/>
          <p:nvPr/>
        </p:nvSpPr>
        <p:spPr>
          <a:xfrm>
            <a:off x="-2571579" y="-1970391"/>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9"/>
          <p:cNvSpPr/>
          <p:nvPr/>
        </p:nvSpPr>
        <p:spPr>
          <a:xfrm>
            <a:off x="-1189478" y="-144661"/>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9"/>
          <p:cNvSpPr/>
          <p:nvPr/>
        </p:nvSpPr>
        <p:spPr>
          <a:xfrm>
            <a:off x="732104" y="2396531"/>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9"/>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9"/>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9"/>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39"/>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39"/>
          <p:cNvSpPr/>
          <p:nvPr/>
        </p:nvSpPr>
        <p:spPr>
          <a:xfrm>
            <a:off x="11791289" y="579832"/>
            <a:ext cx="5040401" cy="4114800"/>
          </a:xfrm>
          <a:custGeom>
            <a:rect b="b" l="l" r="r" t="t"/>
            <a:pathLst>
              <a:path extrusionOk="0" h="4114800" w="5040401">
                <a:moveTo>
                  <a:pt x="0" y="0"/>
                </a:moveTo>
                <a:lnTo>
                  <a:pt x="5040401" y="0"/>
                </a:lnTo>
                <a:lnTo>
                  <a:pt x="5040401" y="4114800"/>
                </a:lnTo>
                <a:lnTo>
                  <a:pt x="0" y="411480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9"/>
          <p:cNvSpPr txBox="1"/>
          <p:nvPr/>
        </p:nvSpPr>
        <p:spPr>
          <a:xfrm>
            <a:off x="1191139" y="2380828"/>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
        <p:nvSpPr>
          <p:cNvPr id="605" name="Google Shape;605;p39"/>
          <p:cNvSpPr txBox="1"/>
          <p:nvPr/>
        </p:nvSpPr>
        <p:spPr>
          <a:xfrm>
            <a:off x="1028700" y="3892550"/>
            <a:ext cx="14899597" cy="6023610"/>
          </a:xfrm>
          <a:prstGeom prst="rect">
            <a:avLst/>
          </a:prstGeom>
          <a:noFill/>
          <a:ln>
            <a:noFill/>
          </a:ln>
        </p:spPr>
        <p:txBody>
          <a:bodyPr anchorCtr="0" anchor="t" bIns="0" lIns="0" spcFirstLastPara="1" rIns="0" wrap="square" tIns="0">
            <a:spAutoFit/>
          </a:bodyPr>
          <a:lstStyle/>
          <a:p>
            <a:pPr indent="0" lvl="0" marL="0" marR="0" rtl="0" algn="l">
              <a:lnSpc>
                <a:spcPct val="179000"/>
              </a:lnSpc>
              <a:spcBef>
                <a:spcPts val="0"/>
              </a:spcBef>
              <a:spcAft>
                <a:spcPts val="0"/>
              </a:spcAft>
              <a:buNone/>
            </a:pPr>
            <a:r>
              <a:rPr b="1" lang="en-US" sz="3000">
                <a:solidFill>
                  <a:srgbClr val="000000"/>
                </a:solidFill>
                <a:latin typeface="Montserrat"/>
                <a:ea typeface="Montserrat"/>
                <a:cs typeface="Montserrat"/>
                <a:sym typeface="Montserrat"/>
              </a:rPr>
              <a:t>SIEM (Quản Lý Thông Tin và Sự Kiện Bảo Mật):</a:t>
            </a:r>
            <a:endParaRPr/>
          </a:p>
          <a:p>
            <a:pPr indent="0" lvl="0" marL="0" marR="0" rtl="0" algn="l">
              <a:lnSpc>
                <a:spcPct val="179000"/>
              </a:lnSpc>
              <a:spcBef>
                <a:spcPts val="0"/>
              </a:spcBef>
              <a:spcAft>
                <a:spcPts val="0"/>
              </a:spcAft>
              <a:buNone/>
            </a:pPr>
            <a:r>
              <a:t/>
            </a:r>
            <a:endParaRPr b="1" sz="3000">
              <a:solidFill>
                <a:srgbClr val="000000"/>
              </a:solidFill>
              <a:latin typeface="Montserrat"/>
              <a:ea typeface="Montserrat"/>
              <a:cs typeface="Montserrat"/>
              <a:sym typeface="Montserrat"/>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Tập Trung Nhật Ký: </a:t>
            </a:r>
            <a:r>
              <a:rPr b="0" i="0" lang="en-US" sz="3000" u="none" cap="none" strike="noStrike">
                <a:solidFill>
                  <a:srgbClr val="000000"/>
                </a:solidFill>
                <a:latin typeface="Montserrat"/>
                <a:ea typeface="Montserrat"/>
                <a:cs typeface="Montserrat"/>
                <a:sym typeface="Montserrat"/>
              </a:rPr>
              <a:t>Tập trung ghi nhật ký từ tất cả các hệ thống và thiết bị để giám sát hoạt động mạng toàn diện.</a:t>
            </a:r>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Phân Tích Thời Gian Thực:</a:t>
            </a:r>
            <a:r>
              <a:rPr b="0" i="0" lang="en-US" sz="3000" u="none" cap="none" strike="noStrike">
                <a:solidFill>
                  <a:srgbClr val="000000"/>
                </a:solidFill>
                <a:latin typeface="Montserrat"/>
                <a:ea typeface="Montserrat"/>
                <a:cs typeface="Montserrat"/>
                <a:sym typeface="Montserrat"/>
              </a:rPr>
              <a:t> Phân tích dữ liệu nhật ký thời gian thực để phát hiện nhanh chóng các hoạt động đáng ngờ hoặc không bình thường.</a:t>
            </a:r>
            <a:endParaRPr/>
          </a:p>
          <a:p>
            <a:pPr indent="-228611" lvl="2" marL="685834" marR="0" rtl="0" algn="l">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Cảnh báo và Phản ứng:</a:t>
            </a:r>
            <a:r>
              <a:rPr b="0" i="0" lang="en-US" sz="3000" u="none" cap="none" strike="noStrike">
                <a:solidFill>
                  <a:srgbClr val="000000"/>
                </a:solidFill>
                <a:latin typeface="Montserrat"/>
                <a:ea typeface="Montserrat"/>
                <a:cs typeface="Montserrat"/>
                <a:sym typeface="Montserrat"/>
              </a:rPr>
              <a:t> Cài đặt cảnh báo tự động cho các hoạt động đáng ngờ và tạo ra quy trình phản ứng sự cố tự động hoặc bán tự động.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0"/>
          <p:cNvSpPr/>
          <p:nvPr/>
        </p:nvSpPr>
        <p:spPr>
          <a:xfrm>
            <a:off x="-2571578" y="-3291676"/>
            <a:ext cx="23431157" cy="5023098"/>
          </a:xfrm>
          <a:custGeom>
            <a:rect b="b" l="l" r="r" t="t"/>
            <a:pathLst>
              <a:path extrusionOk="0" h="5023098" w="23431157">
                <a:moveTo>
                  <a:pt x="0" y="0"/>
                </a:moveTo>
                <a:lnTo>
                  <a:pt x="23431156" y="0"/>
                </a:lnTo>
                <a:lnTo>
                  <a:pt x="23431156"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40"/>
          <p:cNvSpPr/>
          <p:nvPr/>
        </p:nvSpPr>
        <p:spPr>
          <a:xfrm>
            <a:off x="-1189477" y="-1465946"/>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40"/>
          <p:cNvSpPr/>
          <p:nvPr/>
        </p:nvSpPr>
        <p:spPr>
          <a:xfrm>
            <a:off x="732105" y="1075246"/>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40"/>
          <p:cNvSpPr txBox="1"/>
          <p:nvPr/>
        </p:nvSpPr>
        <p:spPr>
          <a:xfrm>
            <a:off x="1191140" y="1059543"/>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
        <p:nvSpPr>
          <p:cNvPr id="618" name="Google Shape;618;p40"/>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40"/>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40"/>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40"/>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40"/>
          <p:cNvSpPr txBox="1"/>
          <p:nvPr/>
        </p:nvSpPr>
        <p:spPr>
          <a:xfrm>
            <a:off x="532170" y="2061345"/>
            <a:ext cx="17285877" cy="8289825"/>
          </a:xfrm>
          <a:prstGeom prst="rect">
            <a:avLst/>
          </a:prstGeom>
          <a:noFill/>
          <a:ln>
            <a:noFill/>
          </a:ln>
        </p:spPr>
        <p:txBody>
          <a:bodyPr anchorCtr="0" anchor="t" bIns="0" lIns="0" spcFirstLastPara="1" rIns="0" wrap="square" tIns="0">
            <a:spAutoFit/>
          </a:bodyPr>
          <a:lstStyle/>
          <a:p>
            <a:pPr indent="0" lvl="0" marL="0" marR="0" rtl="0" algn="l">
              <a:lnSpc>
                <a:spcPct val="139966"/>
              </a:lnSpc>
              <a:spcBef>
                <a:spcPts val="0"/>
              </a:spcBef>
              <a:spcAft>
                <a:spcPts val="0"/>
              </a:spcAft>
              <a:buNone/>
            </a:pPr>
            <a:r>
              <a:rPr b="1" lang="en-US" sz="3000">
                <a:solidFill>
                  <a:srgbClr val="000000"/>
                </a:solidFill>
                <a:latin typeface="Montserrat"/>
                <a:ea typeface="Montserrat"/>
                <a:cs typeface="Montserrat"/>
                <a:sym typeface="Montserrat"/>
              </a:rPr>
              <a:t>Backup &amp; Recovery Data (Sao lưu và phục hồi dữ liệu):</a:t>
            </a:r>
            <a:endParaRPr/>
          </a:p>
          <a:p>
            <a:pPr indent="0" lvl="0" marL="0" marR="0" rtl="0" algn="l">
              <a:lnSpc>
                <a:spcPct val="139966"/>
              </a:lnSpc>
              <a:spcBef>
                <a:spcPts val="0"/>
              </a:spcBef>
              <a:spcAft>
                <a:spcPts val="0"/>
              </a:spcAft>
              <a:buNone/>
            </a:pPr>
            <a:r>
              <a:t/>
            </a:r>
            <a:endParaRPr b="1" sz="3000">
              <a:solidFill>
                <a:srgbClr val="000000"/>
              </a:solidFill>
              <a:latin typeface="Montserrat"/>
              <a:ea typeface="Montserrat"/>
              <a:cs typeface="Montserrat"/>
              <a:sym typeface="Montserrat"/>
            </a:endParaRPr>
          </a:p>
          <a:p>
            <a:pPr indent="-257703" lvl="2" marL="773113"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Tập Trung Nhật Ký:</a:t>
            </a:r>
            <a:r>
              <a:rPr b="0" i="0" lang="en-US" sz="3000" u="none" cap="none" strike="noStrike">
                <a:solidFill>
                  <a:srgbClr val="000000"/>
                </a:solidFill>
                <a:latin typeface="Montserrat"/>
                <a:ea typeface="Montserrat"/>
                <a:cs typeface="Montserrat"/>
                <a:sym typeface="Montserrat"/>
              </a:rPr>
              <a:t> Tập trung ghi nhật ký từ tất cả các hệ thống và thiết bị để giám sát hoạt động mạng toàn diện.</a:t>
            </a:r>
            <a:endParaRPr/>
          </a:p>
          <a:p>
            <a:pPr indent="-257703" lvl="2" marL="773113"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Sao Lưu Dữ Liệu:</a:t>
            </a:r>
            <a:r>
              <a:rPr b="0" i="0" lang="en-US" sz="3000" u="none" cap="none" strike="noStrike">
                <a:solidFill>
                  <a:srgbClr val="000000"/>
                </a:solidFill>
                <a:latin typeface="Montserrat"/>
                <a:ea typeface="Montserrat"/>
                <a:cs typeface="Montserrat"/>
                <a:sym typeface="Montserrat"/>
              </a:rPr>
              <a:t> Xác định tần suất và quy trình sao lưu dữ liệu từ primary site sang DR Site. Điều này bao gồm cả việc xác định RTO và RPO cho dữ liệu.</a:t>
            </a:r>
            <a:endParaRPr/>
          </a:p>
          <a:p>
            <a:pPr indent="-257703" lvl="2" marL="773113"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Đồng Bộ Dữ Liệu:</a:t>
            </a:r>
            <a:r>
              <a:rPr b="0" i="0" lang="en-US" sz="3000" u="none" cap="none" strike="noStrike">
                <a:solidFill>
                  <a:srgbClr val="000000"/>
                </a:solidFill>
                <a:latin typeface="Montserrat"/>
                <a:ea typeface="Montserrat"/>
                <a:cs typeface="Montserrat"/>
                <a:sym typeface="Montserrat"/>
              </a:rPr>
              <a:t> Thiết lập quy tắc và tiêu chuẩn cho quá trình đồng bộ hóa dữ liệu giữa primary site và DR Site, đảm bảo tính tương đồng của dữ liệu.</a:t>
            </a:r>
            <a:endParaRPr/>
          </a:p>
          <a:p>
            <a:pPr indent="-257703" lvl="2" marL="773113"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Kiểm Tra và Bảo Duy Trì:</a:t>
            </a:r>
            <a:r>
              <a:rPr b="0" i="0" lang="en-US" sz="3000" u="none" cap="none" strike="noStrike">
                <a:solidFill>
                  <a:srgbClr val="000000"/>
                </a:solidFill>
                <a:latin typeface="Montserrat"/>
                <a:ea typeface="Montserrat"/>
                <a:cs typeface="Montserrat"/>
                <a:sym typeface="Montserrat"/>
              </a:rPr>
              <a:t> Quy định các bài kiểm tra định kỳ và cuộc diễn tập để đảm bảo khả năng hoạt động của DR Site và chuẩn bị cho mọi tình huống khẩn cấp.</a:t>
            </a:r>
            <a:endParaRPr/>
          </a:p>
          <a:p>
            <a:pPr indent="-257752" lvl="2" marL="773256"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An Toàn và Bảo Mật:</a:t>
            </a:r>
            <a:r>
              <a:rPr b="0" i="0" lang="en-US" sz="3000" u="none" cap="none" strike="noStrike">
                <a:solidFill>
                  <a:srgbClr val="000000"/>
                </a:solidFill>
                <a:latin typeface="Montserrat"/>
                <a:ea typeface="Montserrat"/>
                <a:cs typeface="Montserrat"/>
                <a:sym typeface="Montserrat"/>
              </a:rPr>
              <a:t> Thiết lập các biện pháp an toàn và bảo mật cho DR Site để ngăn chặn truy cập trái phép và bảo vệ dữ liệu khỏi mọi rủi ro.</a:t>
            </a:r>
            <a:endParaRPr/>
          </a:p>
          <a:p>
            <a:pPr indent="-257752" lvl="2" marL="773256" marR="0" rtl="0" algn="just">
              <a:lnSpc>
                <a:spcPct val="128400"/>
              </a:lnSpc>
              <a:spcBef>
                <a:spcPts val="0"/>
              </a:spcBef>
              <a:spcAft>
                <a:spcPts val="0"/>
              </a:spcAft>
              <a:buNone/>
            </a:pPr>
            <a:r>
              <a:t/>
            </a:r>
            <a:endParaRPr b="0" i="0" sz="3000" u="none" cap="none" strike="noStrike">
              <a:solidFill>
                <a:srgbClr val="000000"/>
              </a:solidFill>
              <a:latin typeface="Montserrat"/>
              <a:ea typeface="Montserrat"/>
              <a:cs typeface="Montserrat"/>
              <a:sym typeface="Montserrat"/>
            </a:endParaRPr>
          </a:p>
        </p:txBody>
      </p:sp>
      <p:sp>
        <p:nvSpPr>
          <p:cNvPr id="623" name="Google Shape;623;p40"/>
          <p:cNvSpPr/>
          <p:nvPr/>
        </p:nvSpPr>
        <p:spPr>
          <a:xfrm>
            <a:off x="12571673" y="199663"/>
            <a:ext cx="1898061" cy="2114831"/>
          </a:xfrm>
          <a:custGeom>
            <a:rect b="b" l="l" r="r" t="t"/>
            <a:pathLst>
              <a:path extrusionOk="0" h="2114831" w="1898061">
                <a:moveTo>
                  <a:pt x="0" y="0"/>
                </a:moveTo>
                <a:lnTo>
                  <a:pt x="1898061" y="0"/>
                </a:lnTo>
                <a:lnTo>
                  <a:pt x="1898061" y="2114831"/>
                </a:lnTo>
                <a:lnTo>
                  <a:pt x="0" y="2114831"/>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1"/>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41"/>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41"/>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41"/>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41"/>
          <p:cNvSpPr txBox="1"/>
          <p:nvPr/>
        </p:nvSpPr>
        <p:spPr>
          <a:xfrm>
            <a:off x="1024689" y="2951418"/>
            <a:ext cx="16725900" cy="6364632"/>
          </a:xfrm>
          <a:prstGeom prst="rect">
            <a:avLst/>
          </a:prstGeom>
          <a:noFill/>
          <a:ln>
            <a:noFill/>
          </a:ln>
        </p:spPr>
        <p:txBody>
          <a:bodyPr anchorCtr="0" anchor="t" bIns="0" lIns="0" spcFirstLastPara="1" rIns="0" wrap="square" tIns="0">
            <a:spAutoFit/>
          </a:bodyPr>
          <a:lstStyle/>
          <a:p>
            <a:pPr indent="0" lvl="0" marL="0" marR="0" rtl="0" algn="l">
              <a:lnSpc>
                <a:spcPct val="139966"/>
              </a:lnSpc>
              <a:spcBef>
                <a:spcPts val="0"/>
              </a:spcBef>
              <a:spcAft>
                <a:spcPts val="0"/>
              </a:spcAft>
              <a:buNone/>
            </a:pPr>
            <a:r>
              <a:rPr b="1" lang="en-US" sz="3000">
                <a:solidFill>
                  <a:srgbClr val="000000"/>
                </a:solidFill>
                <a:latin typeface="Montserrat"/>
                <a:ea typeface="Montserrat"/>
                <a:cs typeface="Montserrat"/>
                <a:sym typeface="Montserrat"/>
              </a:rPr>
              <a:t>Backup &amp; Recovery Data (Sao lưu và phục hồi dữ liệu):</a:t>
            </a:r>
            <a:endParaRPr/>
          </a:p>
          <a:p>
            <a:pPr indent="0" lvl="0" marL="0" marR="0" rtl="0" algn="l">
              <a:lnSpc>
                <a:spcPct val="140033"/>
              </a:lnSpc>
              <a:spcBef>
                <a:spcPts val="0"/>
              </a:spcBef>
              <a:spcAft>
                <a:spcPts val="0"/>
              </a:spcAft>
              <a:buNone/>
            </a:pPr>
            <a:r>
              <a:t/>
            </a:r>
            <a:endParaRPr b="1" sz="3000">
              <a:solidFill>
                <a:srgbClr val="000000"/>
              </a:solidFill>
              <a:latin typeface="Montserrat"/>
              <a:ea typeface="Montserrat"/>
              <a:cs typeface="Montserrat"/>
              <a:sym typeface="Montserrat"/>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Phục Hồi:</a:t>
            </a:r>
            <a:r>
              <a:rPr b="0" i="0" lang="en-US" sz="3000" u="none" cap="none" strike="noStrike">
                <a:solidFill>
                  <a:srgbClr val="000000"/>
                </a:solidFill>
                <a:latin typeface="Montserrat"/>
                <a:ea typeface="Montserrat"/>
                <a:cs typeface="Montserrat"/>
                <a:sym typeface="Montserrat"/>
              </a:rPr>
              <a:t> Xác định quy trình cụ thể và trách nhiệm trong quá trình phục hồi tại DR Site. Bao gồm cả các bước cần thiết để khôi phục dữ liệu và hệ thống.</a:t>
            </a:r>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Giám Sát và Báo Cáo:</a:t>
            </a:r>
            <a:r>
              <a:rPr b="0" i="0" lang="en-US" sz="3000" u="none" cap="none" strike="noStrike">
                <a:solidFill>
                  <a:srgbClr val="000000"/>
                </a:solidFill>
                <a:latin typeface="Montserrat"/>
                <a:ea typeface="Montserrat"/>
                <a:cs typeface="Montserrat"/>
                <a:sym typeface="Montserrat"/>
              </a:rPr>
              <a:t> Mô tả cách giám sát liên tục được thực hiện tại DR Site và cách thông tin cảnh báo và báo cáo được quản lý trong trường hợp sự cố.</a:t>
            </a:r>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Giao Tiếp Khẩn Cấp:</a:t>
            </a:r>
            <a:r>
              <a:rPr b="0" i="0" lang="en-US" sz="3000" u="none" cap="none" strike="noStrike">
                <a:solidFill>
                  <a:srgbClr val="000000"/>
                </a:solidFill>
                <a:latin typeface="Montserrat"/>
                <a:ea typeface="Montserrat"/>
                <a:cs typeface="Montserrat"/>
                <a:sym typeface="Montserrat"/>
              </a:rPr>
              <a:t> Định rõ cách thông tin và giao tiếp được quản lý trong tình huống khẩn cấp, bao gồm cả việc thông báo cho nhân viên và các bên liên quan.</a:t>
            </a:r>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Bảo Dưỡng và Nâng Cấp:</a:t>
            </a:r>
            <a:r>
              <a:rPr b="0" i="0" lang="en-US" sz="3000" u="none" cap="none" strike="noStrike">
                <a:solidFill>
                  <a:srgbClr val="000000"/>
                </a:solidFill>
                <a:latin typeface="Montserrat"/>
                <a:ea typeface="Montserrat"/>
                <a:cs typeface="Montserrat"/>
                <a:sym typeface="Montserrat"/>
              </a:rPr>
              <a:t> Quy định các kế hoạch bảo dưỡng định kỳ và nâng cấp cho DR Site để đảm bảo tính hiệu quả và đáng tin cậy.</a:t>
            </a:r>
            <a:endParaRPr/>
          </a:p>
        </p:txBody>
      </p:sp>
      <p:sp>
        <p:nvSpPr>
          <p:cNvPr id="637" name="Google Shape;637;p41"/>
          <p:cNvSpPr/>
          <p:nvPr/>
        </p:nvSpPr>
        <p:spPr>
          <a:xfrm>
            <a:off x="-1189477" y="-1465946"/>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41"/>
          <p:cNvSpPr/>
          <p:nvPr/>
        </p:nvSpPr>
        <p:spPr>
          <a:xfrm>
            <a:off x="732105" y="1075246"/>
            <a:ext cx="8200906" cy="922119"/>
          </a:xfrm>
          <a:custGeom>
            <a:rect b="b" l="l" r="r" t="t"/>
            <a:pathLst>
              <a:path extrusionOk="0" h="922119" w="8200906">
                <a:moveTo>
                  <a:pt x="0" y="0"/>
                </a:moveTo>
                <a:lnTo>
                  <a:pt x="8200906" y="0"/>
                </a:lnTo>
                <a:lnTo>
                  <a:pt x="8200906" y="922119"/>
                </a:lnTo>
                <a:lnTo>
                  <a:pt x="0" y="92211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41"/>
          <p:cNvSpPr txBox="1"/>
          <p:nvPr/>
        </p:nvSpPr>
        <p:spPr>
          <a:xfrm>
            <a:off x="1191140" y="1059543"/>
            <a:ext cx="7399753"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Xây dựng chính sách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p:nvPr/>
        </p:nvSpPr>
        <p:spPr>
          <a:xfrm>
            <a:off x="-2698173" y="-2984949"/>
            <a:ext cx="23431157" cy="5023098"/>
          </a:xfrm>
          <a:custGeom>
            <a:rect b="b" l="l" r="r" t="t"/>
            <a:pathLst>
              <a:path extrusionOk="0" h="5023098" w="23431157">
                <a:moveTo>
                  <a:pt x="0" y="0"/>
                </a:moveTo>
                <a:lnTo>
                  <a:pt x="23431157" y="0"/>
                </a:lnTo>
                <a:lnTo>
                  <a:pt x="23431157" y="5023098"/>
                </a:lnTo>
                <a:lnTo>
                  <a:pt x="0" y="50230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5"/>
          <p:cNvSpPr/>
          <p:nvPr/>
        </p:nvSpPr>
        <p:spPr>
          <a:xfrm>
            <a:off x="-1316072" y="-1159219"/>
            <a:ext cx="20244976" cy="3331217"/>
          </a:xfrm>
          <a:custGeom>
            <a:rect b="b" l="l" r="r" t="t"/>
            <a:pathLst>
              <a:path extrusionOk="0" h="3331217" w="20244976">
                <a:moveTo>
                  <a:pt x="0" y="0"/>
                </a:moveTo>
                <a:lnTo>
                  <a:pt x="20244976" y="0"/>
                </a:lnTo>
                <a:lnTo>
                  <a:pt x="20244976" y="3331217"/>
                </a:lnTo>
                <a:lnTo>
                  <a:pt x="0" y="33312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5"/>
          <p:cNvSpPr/>
          <p:nvPr/>
        </p:nvSpPr>
        <p:spPr>
          <a:xfrm>
            <a:off x="605510" y="1381973"/>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5"/>
          <p:cNvSpPr txBox="1"/>
          <p:nvPr/>
        </p:nvSpPr>
        <p:spPr>
          <a:xfrm>
            <a:off x="1064545" y="1366270"/>
            <a:ext cx="14022168" cy="838200"/>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Những rủi ro trong hệ thống hiện tại</a:t>
            </a:r>
            <a:endParaRPr/>
          </a:p>
        </p:txBody>
      </p:sp>
      <p:sp>
        <p:nvSpPr>
          <p:cNvPr id="145" name="Google Shape;145;p15"/>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5"/>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5"/>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5"/>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5"/>
          <p:cNvSpPr txBox="1"/>
          <p:nvPr/>
        </p:nvSpPr>
        <p:spPr>
          <a:xfrm>
            <a:off x="605510" y="3155042"/>
            <a:ext cx="17369776" cy="5793425"/>
          </a:xfrm>
          <a:prstGeom prst="rect">
            <a:avLst/>
          </a:prstGeom>
          <a:noFill/>
          <a:ln>
            <a:noFill/>
          </a:ln>
        </p:spPr>
        <p:txBody>
          <a:bodyPr anchorCtr="0" anchor="t" bIns="0" lIns="0" spcFirstLastPara="1" rIns="0" wrap="square" tIns="0">
            <a:spAutoFit/>
          </a:bodyPr>
          <a:lstStyle/>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a:t>
            </a:r>
            <a:r>
              <a:rPr b="1" i="0" lang="en-US" sz="3289" u="none" cap="none" strike="noStrike">
                <a:solidFill>
                  <a:srgbClr val="000000"/>
                </a:solidFill>
                <a:latin typeface="Montserrat"/>
                <a:ea typeface="Montserrat"/>
                <a:cs typeface="Montserrat"/>
                <a:sym typeface="Montserrat"/>
              </a:rPr>
              <a:t>phần mềm Antivirus</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các </a:t>
            </a:r>
            <a:r>
              <a:rPr b="1" i="0" lang="en-US" sz="3289" u="none" cap="none" strike="noStrike">
                <a:solidFill>
                  <a:srgbClr val="000000"/>
                </a:solidFill>
                <a:latin typeface="Montserrat"/>
                <a:ea typeface="Montserrat"/>
                <a:cs typeface="Montserrat"/>
                <a:sym typeface="Montserrat"/>
              </a:rPr>
              <a:t>Firewall chuyên dụng</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Hê thống chưa có </a:t>
            </a:r>
            <a:r>
              <a:rPr b="1" i="0" lang="en-US" sz="3289" u="none" cap="none" strike="noStrike">
                <a:solidFill>
                  <a:srgbClr val="000000"/>
                </a:solidFill>
                <a:latin typeface="Montserrat"/>
                <a:ea typeface="Montserrat"/>
                <a:cs typeface="Montserrat"/>
                <a:sym typeface="Montserrat"/>
              </a:rPr>
              <a:t>phân vùng dữ liệu</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a:t>
            </a:r>
            <a:r>
              <a:rPr b="1" i="0" lang="en-US" sz="3289" u="none" cap="none" strike="noStrike">
                <a:solidFill>
                  <a:srgbClr val="000000"/>
                </a:solidFill>
                <a:latin typeface="Montserrat"/>
                <a:ea typeface="Montserrat"/>
                <a:cs typeface="Montserrat"/>
                <a:sym typeface="Montserrat"/>
              </a:rPr>
              <a:t>IDS/IPS</a:t>
            </a:r>
            <a:r>
              <a:rPr b="0" i="0" lang="en-US" sz="3289" u="none" cap="none" strike="noStrike">
                <a:solidFill>
                  <a:srgbClr val="000000"/>
                </a:solidFill>
                <a:latin typeface="Montserrat"/>
                <a:ea typeface="Montserrat"/>
                <a:cs typeface="Montserrat"/>
                <a:sym typeface="Montserrat"/>
              </a:rPr>
              <a:t> </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a:t>
            </a:r>
            <a:r>
              <a:rPr b="1" i="0" lang="en-US" sz="3289" u="none" cap="none" strike="noStrike">
                <a:solidFill>
                  <a:srgbClr val="000000"/>
                </a:solidFill>
                <a:latin typeface="Montserrat"/>
                <a:ea typeface="Montserrat"/>
                <a:cs typeface="Montserrat"/>
                <a:sym typeface="Montserrat"/>
              </a:rPr>
              <a:t>Endpoint Security</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a:t>
            </a:r>
            <a:r>
              <a:rPr b="1" i="0" lang="en-US" sz="3289" u="none" cap="none" strike="noStrike">
                <a:solidFill>
                  <a:srgbClr val="000000"/>
                </a:solidFill>
                <a:latin typeface="Montserrat"/>
                <a:ea typeface="Montserrat"/>
                <a:cs typeface="Montserrat"/>
                <a:sym typeface="Montserrat"/>
              </a:rPr>
              <a:t>xác thực người dùng</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Hệ thống chưa có </a:t>
            </a:r>
            <a:r>
              <a:rPr b="1" i="0" lang="en-US" sz="3289" u="none" cap="none" strike="noStrike">
                <a:solidFill>
                  <a:srgbClr val="000000"/>
                </a:solidFill>
                <a:latin typeface="Montserrat"/>
                <a:ea typeface="Montserrat"/>
                <a:cs typeface="Montserrat"/>
                <a:sym typeface="Montserrat"/>
              </a:rPr>
              <a:t>chính sách phân quyền</a:t>
            </a:r>
            <a:r>
              <a:rPr b="0" i="0" lang="en-US" sz="3289" u="none" cap="none" strike="noStrike">
                <a:solidFill>
                  <a:srgbClr val="000000"/>
                </a:solidFill>
                <a:latin typeface="Montserrat"/>
                <a:ea typeface="Montserrat"/>
                <a:cs typeface="Montserrat"/>
                <a:sym typeface="Montserrat"/>
              </a:rPr>
              <a:t> cho nhân viên</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Chưa có </a:t>
            </a:r>
            <a:r>
              <a:rPr b="1" i="0" lang="en-US" sz="3289" u="none" cap="none" strike="noStrike">
                <a:solidFill>
                  <a:srgbClr val="000000"/>
                </a:solidFill>
                <a:latin typeface="Montserrat"/>
                <a:ea typeface="Montserrat"/>
                <a:cs typeface="Montserrat"/>
                <a:sym typeface="Montserrat"/>
              </a:rPr>
              <a:t>hệ thống</a:t>
            </a:r>
            <a:r>
              <a:rPr b="0" i="0" lang="en-US" sz="3289" u="none" cap="none" strike="noStrike">
                <a:solidFill>
                  <a:srgbClr val="000000"/>
                </a:solidFill>
                <a:latin typeface="Montserrat"/>
                <a:ea typeface="Montserrat"/>
                <a:cs typeface="Montserrat"/>
                <a:sym typeface="Montserrat"/>
              </a:rPr>
              <a:t> </a:t>
            </a:r>
            <a:r>
              <a:rPr b="1" i="0" lang="en-US" sz="3289" u="none" cap="none" strike="noStrike">
                <a:solidFill>
                  <a:srgbClr val="000000"/>
                </a:solidFill>
                <a:latin typeface="Montserrat"/>
                <a:ea typeface="Montserrat"/>
                <a:cs typeface="Montserrat"/>
                <a:sym typeface="Montserrat"/>
              </a:rPr>
              <a:t>sao lưu và khôi phục dữ liệu</a:t>
            </a:r>
            <a:r>
              <a:rPr b="0" i="0" lang="en-US" sz="3289" u="none" cap="none" strike="noStrike">
                <a:solidFill>
                  <a:srgbClr val="000000"/>
                </a:solidFill>
                <a:latin typeface="Montserrat"/>
                <a:ea typeface="Montserrat"/>
                <a:cs typeface="Montserrat"/>
                <a:sym typeface="Montserrat"/>
              </a:rPr>
              <a:t> khi gặp sự cố bất ngờ</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Chưa có các </a:t>
            </a:r>
            <a:r>
              <a:rPr b="1" i="0" lang="en-US" sz="3289" u="none" cap="none" strike="noStrike">
                <a:solidFill>
                  <a:srgbClr val="000000"/>
                </a:solidFill>
                <a:latin typeface="Montserrat"/>
                <a:ea typeface="Montserrat"/>
                <a:cs typeface="Montserrat"/>
                <a:sym typeface="Montserrat"/>
              </a:rPr>
              <a:t>hệ thống</a:t>
            </a:r>
            <a:r>
              <a:rPr b="0" i="0" lang="en-US" sz="3289" u="none" cap="none" strike="noStrike">
                <a:solidFill>
                  <a:srgbClr val="000000"/>
                </a:solidFill>
                <a:latin typeface="Montserrat"/>
                <a:ea typeface="Montserrat"/>
                <a:cs typeface="Montserrat"/>
                <a:sym typeface="Montserrat"/>
              </a:rPr>
              <a:t> </a:t>
            </a:r>
            <a:r>
              <a:rPr b="1" i="0" lang="en-US" sz="3289" u="none" cap="none" strike="noStrike">
                <a:solidFill>
                  <a:srgbClr val="000000"/>
                </a:solidFill>
                <a:latin typeface="Montserrat"/>
                <a:ea typeface="Montserrat"/>
                <a:cs typeface="Montserrat"/>
                <a:sym typeface="Montserrat"/>
              </a:rPr>
              <a:t>mã hóa</a:t>
            </a:r>
            <a:r>
              <a:rPr b="0" i="0" lang="en-US" sz="3289" u="none" cap="none" strike="noStrike">
                <a:solidFill>
                  <a:srgbClr val="000000"/>
                </a:solidFill>
                <a:latin typeface="Montserrat"/>
                <a:ea typeface="Montserrat"/>
                <a:cs typeface="Montserrat"/>
                <a:sym typeface="Montserrat"/>
              </a:rPr>
              <a:t> trong quá trình vận chuyển dữ liệu</a:t>
            </a:r>
            <a:endParaRPr/>
          </a:p>
          <a:p>
            <a:pPr indent="-473496" lvl="2" marL="1420487" marR="0" rtl="0" algn="l">
              <a:lnSpc>
                <a:spcPct val="140012"/>
              </a:lnSpc>
              <a:spcBef>
                <a:spcPts val="0"/>
              </a:spcBef>
              <a:spcAft>
                <a:spcPts val="0"/>
              </a:spcAft>
              <a:buClr>
                <a:srgbClr val="000000"/>
              </a:buClr>
              <a:buSzPts val="3289"/>
              <a:buFont typeface="Arial"/>
              <a:buChar char="⚬"/>
            </a:pPr>
            <a:r>
              <a:rPr b="0" i="0" lang="en-US" sz="3289" u="none" cap="none" strike="noStrike">
                <a:solidFill>
                  <a:srgbClr val="000000"/>
                </a:solidFill>
                <a:latin typeface="Montserrat"/>
                <a:ea typeface="Montserrat"/>
                <a:cs typeface="Montserrat"/>
                <a:sym typeface="Montserrat"/>
              </a:rPr>
              <a:t>Nguy cơ khi sử dụng các </a:t>
            </a:r>
            <a:r>
              <a:rPr b="1" i="0" lang="en-US" sz="3289" u="none" cap="none" strike="noStrike">
                <a:solidFill>
                  <a:srgbClr val="000000"/>
                </a:solidFill>
                <a:latin typeface="Montserrat"/>
                <a:ea typeface="Montserrat"/>
                <a:cs typeface="Montserrat"/>
                <a:sym typeface="Montserrat"/>
              </a:rPr>
              <a:t>thiết bị IoT</a:t>
            </a:r>
            <a:endParaRPr/>
          </a:p>
        </p:txBody>
      </p:sp>
      <p:sp>
        <p:nvSpPr>
          <p:cNvPr id="150" name="Google Shape;150;p15"/>
          <p:cNvSpPr/>
          <p:nvPr/>
        </p:nvSpPr>
        <p:spPr>
          <a:xfrm>
            <a:off x="12058136" y="2611276"/>
            <a:ext cx="3155171" cy="3706515"/>
          </a:xfrm>
          <a:custGeom>
            <a:rect b="b" l="l" r="r" t="t"/>
            <a:pathLst>
              <a:path extrusionOk="0" h="3706515" w="3155171">
                <a:moveTo>
                  <a:pt x="0" y="0"/>
                </a:moveTo>
                <a:lnTo>
                  <a:pt x="3155171" y="0"/>
                </a:lnTo>
                <a:lnTo>
                  <a:pt x="3155171" y="3706515"/>
                </a:lnTo>
                <a:lnTo>
                  <a:pt x="0" y="370651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5"/>
          <p:cNvSpPr/>
          <p:nvPr/>
        </p:nvSpPr>
        <p:spPr>
          <a:xfrm>
            <a:off x="162348" y="196062"/>
            <a:ext cx="873778" cy="832638"/>
          </a:xfrm>
          <a:custGeom>
            <a:rect b="b" l="l" r="r" t="t"/>
            <a:pathLst>
              <a:path extrusionOk="0" h="832638" w="873778">
                <a:moveTo>
                  <a:pt x="0" y="0"/>
                </a:moveTo>
                <a:lnTo>
                  <a:pt x="873778" y="0"/>
                </a:lnTo>
                <a:lnTo>
                  <a:pt x="873778" y="832638"/>
                </a:lnTo>
                <a:lnTo>
                  <a:pt x="0" y="832638"/>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15"/>
          <p:cNvSpPr txBox="1"/>
          <p:nvPr/>
        </p:nvSpPr>
        <p:spPr>
          <a:xfrm>
            <a:off x="1204176" y="360539"/>
            <a:ext cx="3543374"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Montserrat Medium"/>
                <a:ea typeface="Montserrat Medium"/>
                <a:cs typeface="Montserrat Medium"/>
                <a:sym typeface="Montserrat Medium"/>
              </a:rPr>
              <a:t>NHÓM 7</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2"/>
          <p:cNvSpPr/>
          <p:nvPr/>
        </p:nvSpPr>
        <p:spPr>
          <a:xfrm>
            <a:off x="8280446" y="0"/>
            <a:ext cx="10650759" cy="11632501"/>
          </a:xfrm>
          <a:custGeom>
            <a:rect b="b" l="l" r="r" t="t"/>
            <a:pathLst>
              <a:path extrusionOk="0" h="15510002" w="14201012">
                <a:moveTo>
                  <a:pt x="0" y="0"/>
                </a:moveTo>
                <a:lnTo>
                  <a:pt x="14201012" y="0"/>
                </a:lnTo>
                <a:lnTo>
                  <a:pt x="14201012" y="15510002"/>
                </a:lnTo>
                <a:lnTo>
                  <a:pt x="0" y="15510002"/>
                </a:lnTo>
                <a:lnTo>
                  <a:pt x="0" y="0"/>
                </a:lnTo>
                <a:close/>
              </a:path>
            </a:pathLst>
          </a:custGeom>
          <a:blipFill rotWithShape="1">
            <a:blip r:embed="rId3">
              <a:alphaModFix/>
            </a:blip>
            <a:stretch>
              <a:fillRect b="0" l="-31908" r="-3191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42"/>
          <p:cNvSpPr/>
          <p:nvPr/>
        </p:nvSpPr>
        <p:spPr>
          <a:xfrm>
            <a:off x="-12116769" y="-7692808"/>
            <a:ext cx="29645901" cy="30614685"/>
          </a:xfrm>
          <a:custGeom>
            <a:rect b="b" l="l" r="r" t="t"/>
            <a:pathLst>
              <a:path extrusionOk="0" h="30614685" w="29645901">
                <a:moveTo>
                  <a:pt x="0" y="0"/>
                </a:moveTo>
                <a:lnTo>
                  <a:pt x="29645901" y="0"/>
                </a:lnTo>
                <a:lnTo>
                  <a:pt x="29645901" y="30614684"/>
                </a:lnTo>
                <a:lnTo>
                  <a:pt x="0" y="306146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42"/>
          <p:cNvSpPr/>
          <p:nvPr/>
        </p:nvSpPr>
        <p:spPr>
          <a:xfrm>
            <a:off x="-11661888" y="-7586310"/>
            <a:ext cx="25854445" cy="27283499"/>
          </a:xfrm>
          <a:custGeom>
            <a:rect b="b" l="l" r="r" t="t"/>
            <a:pathLst>
              <a:path extrusionOk="0" h="27283499" w="25854445">
                <a:moveTo>
                  <a:pt x="0" y="0"/>
                </a:moveTo>
                <a:lnTo>
                  <a:pt x="25854445" y="0"/>
                </a:lnTo>
                <a:lnTo>
                  <a:pt x="25854445" y="27283499"/>
                </a:lnTo>
                <a:lnTo>
                  <a:pt x="0" y="272834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42"/>
          <p:cNvSpPr/>
          <p:nvPr/>
        </p:nvSpPr>
        <p:spPr>
          <a:xfrm>
            <a:off x="662214" y="4554100"/>
            <a:ext cx="7523607" cy="47625"/>
          </a:xfrm>
          <a:custGeom>
            <a:rect b="b" l="l" r="r" t="t"/>
            <a:pathLst>
              <a:path extrusionOk="0" h="63500" w="10031476">
                <a:moveTo>
                  <a:pt x="0" y="0"/>
                </a:moveTo>
                <a:lnTo>
                  <a:pt x="10031476" y="0"/>
                </a:lnTo>
                <a:lnTo>
                  <a:pt x="10031476" y="63500"/>
                </a:lnTo>
                <a:lnTo>
                  <a:pt x="0" y="63500"/>
                </a:lnTo>
                <a:close/>
              </a:path>
            </a:pathLst>
          </a:custGeom>
          <a:solidFill>
            <a:srgbClr val="FF970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42"/>
          <p:cNvSpPr/>
          <p:nvPr/>
        </p:nvSpPr>
        <p:spPr>
          <a:xfrm>
            <a:off x="15016717" y="-4312849"/>
            <a:ext cx="8438643" cy="10025670"/>
          </a:xfrm>
          <a:custGeom>
            <a:rect b="b" l="l" r="r" t="t"/>
            <a:pathLst>
              <a:path extrusionOk="0" h="10025670" w="8438643">
                <a:moveTo>
                  <a:pt x="0" y="0"/>
                </a:moveTo>
                <a:lnTo>
                  <a:pt x="8438643" y="0"/>
                </a:lnTo>
                <a:lnTo>
                  <a:pt x="8438643" y="10025669"/>
                </a:lnTo>
                <a:lnTo>
                  <a:pt x="0" y="1002566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42"/>
          <p:cNvSpPr/>
          <p:nvPr/>
        </p:nvSpPr>
        <p:spPr>
          <a:xfrm>
            <a:off x="14464578" y="-2321863"/>
            <a:ext cx="5242289" cy="7724221"/>
          </a:xfrm>
          <a:custGeom>
            <a:rect b="b" l="l" r="r" t="t"/>
            <a:pathLst>
              <a:path extrusionOk="0" h="7724221" w="5242289">
                <a:moveTo>
                  <a:pt x="0" y="0"/>
                </a:moveTo>
                <a:lnTo>
                  <a:pt x="5242289" y="0"/>
                </a:lnTo>
                <a:lnTo>
                  <a:pt x="5242289" y="7724222"/>
                </a:lnTo>
                <a:lnTo>
                  <a:pt x="0" y="772422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42"/>
          <p:cNvSpPr/>
          <p:nvPr/>
        </p:nvSpPr>
        <p:spPr>
          <a:xfrm>
            <a:off x="11281279" y="8821038"/>
            <a:ext cx="2947810" cy="2700338"/>
          </a:xfrm>
          <a:custGeom>
            <a:rect b="b" l="l" r="r" t="t"/>
            <a:pathLst>
              <a:path extrusionOk="0" h="2700338" w="2947810">
                <a:moveTo>
                  <a:pt x="0" y="0"/>
                </a:moveTo>
                <a:lnTo>
                  <a:pt x="2947810" y="0"/>
                </a:lnTo>
                <a:lnTo>
                  <a:pt x="2947810" y="2700338"/>
                </a:lnTo>
                <a:lnTo>
                  <a:pt x="0" y="270033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42"/>
          <p:cNvSpPr/>
          <p:nvPr/>
        </p:nvSpPr>
        <p:spPr>
          <a:xfrm>
            <a:off x="1804220" y="5566714"/>
            <a:ext cx="7281100" cy="4095655"/>
          </a:xfrm>
          <a:custGeom>
            <a:rect b="b" l="l" r="r" t="t"/>
            <a:pathLst>
              <a:path extrusionOk="0" h="5460873" w="9708134">
                <a:moveTo>
                  <a:pt x="0" y="0"/>
                </a:moveTo>
                <a:lnTo>
                  <a:pt x="9708134" y="0"/>
                </a:lnTo>
                <a:lnTo>
                  <a:pt x="9708134" y="5460873"/>
                </a:lnTo>
                <a:lnTo>
                  <a:pt x="0" y="5460873"/>
                </a:lnTo>
                <a:lnTo>
                  <a:pt x="0" y="0"/>
                </a:lnTo>
                <a:close/>
              </a:path>
            </a:pathLst>
          </a:custGeom>
          <a:blipFill rotWithShape="1">
            <a:blip r:embed="rId9">
              <a:alphaModFix/>
            </a:blip>
            <a:stretch>
              <a:fillRect b="-8511" l="0" r="0" t="-85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42"/>
          <p:cNvSpPr txBox="1"/>
          <p:nvPr/>
        </p:nvSpPr>
        <p:spPr>
          <a:xfrm>
            <a:off x="689899" y="2082685"/>
            <a:ext cx="4615745" cy="1785301"/>
          </a:xfrm>
          <a:prstGeom prst="rect">
            <a:avLst/>
          </a:prstGeom>
          <a:noFill/>
          <a:ln>
            <a:noFill/>
          </a:ln>
        </p:spPr>
        <p:txBody>
          <a:bodyPr anchorCtr="0" anchor="t" bIns="0" lIns="0" spcFirstLastPara="1" rIns="0" wrap="square" tIns="0">
            <a:spAutoFit/>
          </a:bodyPr>
          <a:lstStyle/>
          <a:p>
            <a:pPr indent="0" lvl="0" marL="0" marR="0" rtl="0" algn="l">
              <a:lnSpc>
                <a:spcPct val="140002"/>
              </a:lnSpc>
              <a:spcBef>
                <a:spcPts val="0"/>
              </a:spcBef>
              <a:spcAft>
                <a:spcPts val="0"/>
              </a:spcAft>
              <a:buNone/>
            </a:pPr>
            <a:r>
              <a:rPr b="1" lang="en-US" sz="9367">
                <a:solidFill>
                  <a:srgbClr val="FFFFFF"/>
                </a:solidFill>
                <a:latin typeface="Montserrat"/>
                <a:ea typeface="Montserrat"/>
                <a:cs typeface="Montserrat"/>
                <a:sym typeface="Montserrat"/>
              </a:rPr>
              <a:t>THANK</a:t>
            </a:r>
            <a:endParaRPr/>
          </a:p>
        </p:txBody>
      </p:sp>
      <p:sp>
        <p:nvSpPr>
          <p:cNvPr id="653" name="Google Shape;653;p42"/>
          <p:cNvSpPr txBox="1"/>
          <p:nvPr/>
        </p:nvSpPr>
        <p:spPr>
          <a:xfrm>
            <a:off x="662214" y="3707043"/>
            <a:ext cx="8143788" cy="660316"/>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lang="en-US" sz="3628">
                <a:solidFill>
                  <a:srgbClr val="FFFFFF"/>
                </a:solidFill>
                <a:latin typeface="Montserrat SemiBold"/>
                <a:ea typeface="Montserrat SemiBold"/>
                <a:cs typeface="Montserrat SemiBold"/>
                <a:sym typeface="Montserrat SemiBold"/>
              </a:rPr>
              <a:t>PRESENTATION</a:t>
            </a:r>
            <a:endParaRPr/>
          </a:p>
        </p:txBody>
      </p:sp>
      <p:sp>
        <p:nvSpPr>
          <p:cNvPr id="654" name="Google Shape;654;p42"/>
          <p:cNvSpPr txBox="1"/>
          <p:nvPr/>
        </p:nvSpPr>
        <p:spPr>
          <a:xfrm>
            <a:off x="5444788" y="2082685"/>
            <a:ext cx="3326708" cy="1785301"/>
          </a:xfrm>
          <a:prstGeom prst="rect">
            <a:avLst/>
          </a:prstGeom>
          <a:noFill/>
          <a:ln>
            <a:noFill/>
          </a:ln>
        </p:spPr>
        <p:txBody>
          <a:bodyPr anchorCtr="0" anchor="t" bIns="0" lIns="0" spcFirstLastPara="1" rIns="0" wrap="square" tIns="0">
            <a:spAutoFit/>
          </a:bodyPr>
          <a:lstStyle/>
          <a:p>
            <a:pPr indent="0" lvl="0" marL="0" marR="0" rtl="0" algn="l">
              <a:lnSpc>
                <a:spcPct val="140002"/>
              </a:lnSpc>
              <a:spcBef>
                <a:spcPts val="0"/>
              </a:spcBef>
              <a:spcAft>
                <a:spcPts val="0"/>
              </a:spcAft>
              <a:buNone/>
            </a:pPr>
            <a:r>
              <a:rPr b="1" lang="en-US" sz="9367">
                <a:solidFill>
                  <a:srgbClr val="FF9708"/>
                </a:solidFill>
                <a:latin typeface="Montserrat"/>
                <a:ea typeface="Montserrat"/>
                <a:cs typeface="Montserrat"/>
                <a:sym typeface="Montserrat"/>
              </a:rPr>
              <a:t>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p:nvPr/>
        </p:nvSpPr>
        <p:spPr>
          <a:xfrm>
            <a:off x="-2571579" y="-948989"/>
            <a:ext cx="23431157" cy="2302069"/>
          </a:xfrm>
          <a:custGeom>
            <a:rect b="b" l="l" r="r" t="t"/>
            <a:pathLst>
              <a:path extrusionOk="0" h="2302069" w="23431157">
                <a:moveTo>
                  <a:pt x="0" y="0"/>
                </a:moveTo>
                <a:lnTo>
                  <a:pt x="23431157" y="0"/>
                </a:lnTo>
                <a:lnTo>
                  <a:pt x="23431157" y="2302069"/>
                </a:lnTo>
                <a:lnTo>
                  <a:pt x="0" y="23020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6"/>
          <p:cNvSpPr/>
          <p:nvPr/>
        </p:nvSpPr>
        <p:spPr>
          <a:xfrm>
            <a:off x="-978489" y="-809447"/>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6"/>
          <p:cNvSpPr/>
          <p:nvPr/>
        </p:nvSpPr>
        <p:spPr>
          <a:xfrm>
            <a:off x="912565" y="940867"/>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6"/>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6"/>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6"/>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6"/>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6"/>
          <p:cNvSpPr txBox="1"/>
          <p:nvPr/>
        </p:nvSpPr>
        <p:spPr>
          <a:xfrm>
            <a:off x="440678" y="3753921"/>
            <a:ext cx="12356817" cy="4671060"/>
          </a:xfrm>
          <a:prstGeom prst="rect">
            <a:avLst/>
          </a:prstGeom>
          <a:noFill/>
          <a:ln>
            <a:noFill/>
          </a:ln>
        </p:spPr>
        <p:txBody>
          <a:bodyPr anchorCtr="0" anchor="t" bIns="0" lIns="0" spcFirstLastPara="1" rIns="0" wrap="square" tIns="0">
            <a:spAutoFit/>
          </a:bodyPr>
          <a:lstStyle/>
          <a:p>
            <a:pPr indent="-228648" lvl="2" marL="685947"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Tấn công Ransomware:</a:t>
            </a:r>
            <a:r>
              <a:rPr b="0" i="0" lang="en-US" sz="3000" u="none" cap="none" strike="noStrike">
                <a:solidFill>
                  <a:srgbClr val="000000"/>
                </a:solidFill>
                <a:latin typeface="Montserrat"/>
                <a:ea typeface="Montserrat"/>
                <a:cs typeface="Montserrat"/>
                <a:sym typeface="Montserrat"/>
              </a:rPr>
              <a:t> Attacker có thể triển khai mã độc hại ransomware để mã hóa dữ liệu trên hệ thống và yêu cầu tiền chuộc để giải mã. </a:t>
            </a:r>
            <a:endParaRPr/>
          </a:p>
          <a:p>
            <a:pPr indent="-228648" lvl="2" marL="685947"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Sử dụng Malware:</a:t>
            </a:r>
            <a:r>
              <a:rPr b="0" i="0" lang="en-US" sz="3000" u="none" cap="none" strike="noStrike">
                <a:solidFill>
                  <a:srgbClr val="000000"/>
                </a:solidFill>
                <a:latin typeface="Montserrat"/>
                <a:ea typeface="Montserrat"/>
                <a:cs typeface="Montserrat"/>
                <a:sym typeface="Montserrat"/>
              </a:rPr>
              <a:t> Attacker triển khai malware để thực hiện các hoạt động gián điệp, đánh cắp thông tin.</a:t>
            </a:r>
            <a:endParaRPr/>
          </a:p>
          <a:p>
            <a:pPr indent="-228648" lvl="2" marL="685947"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Lỗ hổng bảo mật phần mềm:</a:t>
            </a:r>
            <a:r>
              <a:rPr b="0" i="0" lang="en-US" sz="3000" u="none" cap="none" strike="noStrike">
                <a:solidFill>
                  <a:srgbClr val="000000"/>
                </a:solidFill>
                <a:latin typeface="Montserrat"/>
                <a:ea typeface="Montserrat"/>
                <a:cs typeface="Montserrat"/>
                <a:sym typeface="Montserrat"/>
              </a:rPr>
              <a:t> Attacker khai thác lỗ hổng trong phần mềm để xâm nhập hệ thống.</a:t>
            </a:r>
            <a:endParaRPr/>
          </a:p>
        </p:txBody>
      </p:sp>
      <p:sp>
        <p:nvSpPr>
          <p:cNvPr id="169" name="Google Shape;169;p16"/>
          <p:cNvSpPr/>
          <p:nvPr/>
        </p:nvSpPr>
        <p:spPr>
          <a:xfrm>
            <a:off x="12909016" y="3853382"/>
            <a:ext cx="4969504" cy="4634063"/>
          </a:xfrm>
          <a:custGeom>
            <a:rect b="b" l="l" r="r" t="t"/>
            <a:pathLst>
              <a:path extrusionOk="0" h="4634063" w="4969504">
                <a:moveTo>
                  <a:pt x="0" y="0"/>
                </a:moveTo>
                <a:lnTo>
                  <a:pt x="4969504" y="0"/>
                </a:lnTo>
                <a:lnTo>
                  <a:pt x="4969504" y="4634063"/>
                </a:lnTo>
                <a:lnTo>
                  <a:pt x="0" y="463406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6"/>
          <p:cNvSpPr txBox="1"/>
          <p:nvPr/>
        </p:nvSpPr>
        <p:spPr>
          <a:xfrm>
            <a:off x="1371600" y="925164"/>
            <a:ext cx="14022168" cy="1632652"/>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Những rủi ro liên quan tới mất mát dữ liệu</a:t>
            </a:r>
            <a:endParaRPr/>
          </a:p>
          <a:p>
            <a:pPr indent="0" lvl="0" marL="0" marR="0" rtl="0" algn="ctr">
              <a:lnSpc>
                <a:spcPct val="139955"/>
              </a:lnSpc>
              <a:spcBef>
                <a:spcPts val="0"/>
              </a:spcBef>
              <a:spcAft>
                <a:spcPts val="0"/>
              </a:spcAft>
              <a:buNone/>
            </a:pPr>
            <a:r>
              <a:t/>
            </a:r>
            <a:endParaRPr b="1" sz="4500">
              <a:solidFill>
                <a:srgbClr val="FFFFFF"/>
              </a:solidFill>
              <a:latin typeface="Montserrat"/>
              <a:ea typeface="Montserrat"/>
              <a:cs typeface="Montserrat"/>
              <a:sym typeface="Montserrat"/>
            </a:endParaRPr>
          </a:p>
        </p:txBody>
      </p:sp>
      <p:sp>
        <p:nvSpPr>
          <p:cNvPr id="171" name="Google Shape;171;p16"/>
          <p:cNvSpPr txBox="1"/>
          <p:nvPr/>
        </p:nvSpPr>
        <p:spPr>
          <a:xfrm>
            <a:off x="1371600" y="2557816"/>
            <a:ext cx="6657670" cy="5048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359">
                <a:solidFill>
                  <a:srgbClr val="F79646"/>
                </a:solidFill>
                <a:latin typeface="Montserrat"/>
                <a:ea typeface="Montserrat"/>
                <a:cs typeface="Montserrat"/>
                <a:sym typeface="Montserrat"/>
              </a:rPr>
              <a:t>Rủi ro đến từ Attacker: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p:nvPr/>
        </p:nvSpPr>
        <p:spPr>
          <a:xfrm>
            <a:off x="-2571579" y="-948989"/>
            <a:ext cx="23431157" cy="2302069"/>
          </a:xfrm>
          <a:custGeom>
            <a:rect b="b" l="l" r="r" t="t"/>
            <a:pathLst>
              <a:path extrusionOk="0" h="2302069" w="23431157">
                <a:moveTo>
                  <a:pt x="0" y="0"/>
                </a:moveTo>
                <a:lnTo>
                  <a:pt x="23431157" y="0"/>
                </a:lnTo>
                <a:lnTo>
                  <a:pt x="23431157" y="2302069"/>
                </a:lnTo>
                <a:lnTo>
                  <a:pt x="0" y="23020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17"/>
          <p:cNvSpPr/>
          <p:nvPr/>
        </p:nvSpPr>
        <p:spPr>
          <a:xfrm>
            <a:off x="-978489" y="-809447"/>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7"/>
          <p:cNvSpPr/>
          <p:nvPr/>
        </p:nvSpPr>
        <p:spPr>
          <a:xfrm>
            <a:off x="912565" y="940867"/>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7"/>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7"/>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7"/>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7"/>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7"/>
          <p:cNvSpPr/>
          <p:nvPr/>
        </p:nvSpPr>
        <p:spPr>
          <a:xfrm>
            <a:off x="13836345" y="6998582"/>
            <a:ext cx="4968384" cy="3454573"/>
          </a:xfrm>
          <a:custGeom>
            <a:rect b="b" l="l" r="r" t="t"/>
            <a:pathLst>
              <a:path extrusionOk="0" h="3454573" w="4968384">
                <a:moveTo>
                  <a:pt x="0" y="0"/>
                </a:moveTo>
                <a:lnTo>
                  <a:pt x="4968384" y="0"/>
                </a:lnTo>
                <a:lnTo>
                  <a:pt x="4968384" y="3454573"/>
                </a:lnTo>
                <a:lnTo>
                  <a:pt x="0" y="3454573"/>
                </a:lnTo>
                <a:lnTo>
                  <a:pt x="0" y="0"/>
                </a:lnTo>
                <a:close/>
              </a:path>
            </a:pathLst>
          </a:custGeom>
          <a:blipFill rotWithShape="1">
            <a:blip r:embed="rId10">
              <a:alphaModFix/>
            </a:blip>
            <a:stretch>
              <a:fillRect b="-103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7"/>
          <p:cNvSpPr/>
          <p:nvPr/>
        </p:nvSpPr>
        <p:spPr>
          <a:xfrm>
            <a:off x="15009367" y="2507982"/>
            <a:ext cx="2622340" cy="2635518"/>
          </a:xfrm>
          <a:custGeom>
            <a:rect b="b" l="l" r="r" t="t"/>
            <a:pathLst>
              <a:path extrusionOk="0" h="2635518" w="2622340">
                <a:moveTo>
                  <a:pt x="0" y="0"/>
                </a:moveTo>
                <a:lnTo>
                  <a:pt x="2622340" y="0"/>
                </a:lnTo>
                <a:lnTo>
                  <a:pt x="2622340" y="2635518"/>
                </a:lnTo>
                <a:lnTo>
                  <a:pt x="0" y="2635518"/>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7"/>
          <p:cNvSpPr txBox="1"/>
          <p:nvPr/>
        </p:nvSpPr>
        <p:spPr>
          <a:xfrm>
            <a:off x="1371600" y="925164"/>
            <a:ext cx="14022168" cy="1632652"/>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Những rủi ro liên quan tới mất mát dữ liệu</a:t>
            </a:r>
            <a:endParaRPr/>
          </a:p>
          <a:p>
            <a:pPr indent="0" lvl="0" marL="0" marR="0" rtl="0" algn="ctr">
              <a:lnSpc>
                <a:spcPct val="139955"/>
              </a:lnSpc>
              <a:spcBef>
                <a:spcPts val="0"/>
              </a:spcBef>
              <a:spcAft>
                <a:spcPts val="0"/>
              </a:spcAft>
              <a:buNone/>
            </a:pPr>
            <a:r>
              <a:t/>
            </a:r>
            <a:endParaRPr b="1" sz="4500">
              <a:solidFill>
                <a:srgbClr val="FFFFFF"/>
              </a:solidFill>
              <a:latin typeface="Montserrat"/>
              <a:ea typeface="Montserrat"/>
              <a:cs typeface="Montserrat"/>
              <a:sym typeface="Montserrat"/>
            </a:endParaRPr>
          </a:p>
        </p:txBody>
      </p:sp>
      <p:sp>
        <p:nvSpPr>
          <p:cNvPr id="190" name="Google Shape;190;p17"/>
          <p:cNvSpPr txBox="1"/>
          <p:nvPr/>
        </p:nvSpPr>
        <p:spPr>
          <a:xfrm>
            <a:off x="-235944" y="3378534"/>
            <a:ext cx="14429861" cy="5347335"/>
          </a:xfrm>
          <a:prstGeom prst="rect">
            <a:avLst/>
          </a:prstGeom>
          <a:noFill/>
          <a:ln>
            <a:noFill/>
          </a:ln>
        </p:spPr>
        <p:txBody>
          <a:bodyPr anchorCtr="0" anchor="t" bIns="0" lIns="0" spcFirstLastPara="1" rIns="0" wrap="square" tIns="0">
            <a:spAutoFit/>
          </a:bodyPr>
          <a:lstStyle/>
          <a:p>
            <a:pPr indent="-431800" lvl="2" marL="12954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Tấn công Phishing:</a:t>
            </a:r>
            <a:r>
              <a:rPr b="0" i="0" lang="en-US" sz="3000" u="none" cap="none" strike="noStrike">
                <a:solidFill>
                  <a:srgbClr val="000000"/>
                </a:solidFill>
                <a:latin typeface="Montserrat"/>
                <a:ea typeface="Montserrat"/>
                <a:cs typeface="Montserrat"/>
                <a:sym typeface="Montserrat"/>
              </a:rPr>
              <a:t> Attacker sử dụng email, tin nhắn giả mạo để lừa đảo người dùng tiết lộ thông tin cá nhân.</a:t>
            </a:r>
            <a:endParaRPr/>
          </a:p>
          <a:p>
            <a:pPr indent="-431800" lvl="2" marL="12954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Sử dụng kỹ thuật Social Engineering:</a:t>
            </a:r>
            <a:r>
              <a:rPr b="0" i="0" lang="en-US" sz="3000" u="none" cap="none" strike="noStrike">
                <a:solidFill>
                  <a:srgbClr val="000000"/>
                </a:solidFill>
                <a:latin typeface="Montserrat"/>
                <a:ea typeface="Montserrat"/>
                <a:cs typeface="Montserrat"/>
                <a:sym typeface="Montserrat"/>
              </a:rPr>
              <a:t> Attacker sử dụng kỹ thuật xã hội để lừa đảo người dùng và thu thập thông tin quan trọng.</a:t>
            </a:r>
            <a:endParaRPr/>
          </a:p>
          <a:p>
            <a:pPr indent="-431800" lvl="2" marL="12954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Xâm nhập mạng nội bộ:</a:t>
            </a:r>
            <a:r>
              <a:rPr b="0" i="0" lang="en-US" sz="3000" u="none" cap="none" strike="noStrike">
                <a:solidFill>
                  <a:srgbClr val="000000"/>
                </a:solidFill>
                <a:latin typeface="Montserrat"/>
                <a:ea typeface="Montserrat"/>
                <a:cs typeface="Montserrat"/>
                <a:sym typeface="Montserrat"/>
              </a:rPr>
              <a:t> Attacker xâm nhập vào mạng nội bộ để thực hiện các hoạt động gián điệp hoặc đánh cắp dữ liệu.</a:t>
            </a:r>
            <a:endParaRPr/>
          </a:p>
          <a:p>
            <a:pPr indent="-431800" lvl="2" marL="12954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Tấn công Zero-Day:</a:t>
            </a:r>
            <a:r>
              <a:rPr b="0" i="0" lang="en-US" sz="3000" u="none" cap="none" strike="noStrike">
                <a:solidFill>
                  <a:srgbClr val="000000"/>
                </a:solidFill>
                <a:latin typeface="Montserrat"/>
                <a:ea typeface="Montserrat"/>
                <a:cs typeface="Montserrat"/>
                <a:sym typeface="Montserrat"/>
              </a:rPr>
              <a:t> Attacker tận dụng lỗ hổng bảo mật chưa được biết đến để thâm nhập vào hệ thống.</a:t>
            </a:r>
            <a:endParaRPr/>
          </a:p>
        </p:txBody>
      </p:sp>
      <p:sp>
        <p:nvSpPr>
          <p:cNvPr id="191" name="Google Shape;191;p17"/>
          <p:cNvSpPr txBox="1"/>
          <p:nvPr/>
        </p:nvSpPr>
        <p:spPr>
          <a:xfrm>
            <a:off x="912565" y="2557816"/>
            <a:ext cx="4770120" cy="44101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860">
                <a:solidFill>
                  <a:srgbClr val="F79646"/>
                </a:solidFill>
                <a:latin typeface="Montserrat"/>
                <a:ea typeface="Montserrat"/>
                <a:cs typeface="Montserrat"/>
                <a:sym typeface="Montserrat"/>
              </a:rPr>
              <a:t>Rủi ro đến từ Attacker: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p:nvPr/>
        </p:nvSpPr>
        <p:spPr>
          <a:xfrm>
            <a:off x="-2571579" y="-948989"/>
            <a:ext cx="23431157" cy="2302069"/>
          </a:xfrm>
          <a:custGeom>
            <a:rect b="b" l="l" r="r" t="t"/>
            <a:pathLst>
              <a:path extrusionOk="0" h="2302069" w="23431157">
                <a:moveTo>
                  <a:pt x="0" y="0"/>
                </a:moveTo>
                <a:lnTo>
                  <a:pt x="23431157" y="0"/>
                </a:lnTo>
                <a:lnTo>
                  <a:pt x="23431157" y="2302069"/>
                </a:lnTo>
                <a:lnTo>
                  <a:pt x="0" y="23020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8"/>
          <p:cNvSpPr/>
          <p:nvPr/>
        </p:nvSpPr>
        <p:spPr>
          <a:xfrm>
            <a:off x="-978489" y="-809447"/>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8"/>
          <p:cNvSpPr/>
          <p:nvPr/>
        </p:nvSpPr>
        <p:spPr>
          <a:xfrm>
            <a:off x="912565" y="940867"/>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8"/>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8"/>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8"/>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8"/>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8"/>
          <p:cNvSpPr txBox="1"/>
          <p:nvPr/>
        </p:nvSpPr>
        <p:spPr>
          <a:xfrm>
            <a:off x="1264855" y="2910241"/>
            <a:ext cx="15758288" cy="6023610"/>
          </a:xfrm>
          <a:prstGeom prst="rect">
            <a:avLst/>
          </a:prstGeom>
          <a:noFill/>
          <a:ln>
            <a:noFill/>
          </a:ln>
        </p:spPr>
        <p:txBody>
          <a:bodyPr anchorCtr="0" anchor="t" bIns="0" lIns="0" spcFirstLastPara="1" rIns="0" wrap="square" tIns="0">
            <a:spAutoFit/>
          </a:bodyPr>
          <a:lstStyle/>
          <a:p>
            <a:pPr indent="-323850" lvl="1" marL="6477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Mất mật khẩu:</a:t>
            </a:r>
            <a:r>
              <a:rPr b="0" i="0" lang="en-US" sz="3000" u="none" cap="none" strike="noStrike">
                <a:solidFill>
                  <a:srgbClr val="000000"/>
                </a:solidFill>
                <a:latin typeface="Montserrat"/>
                <a:ea typeface="Montserrat"/>
                <a:cs typeface="Montserrat"/>
                <a:sym typeface="Montserrat"/>
              </a:rPr>
              <a:t> Nhân viên sử dụng mật khẩu yếu, lưu mật khẩu ở nơi dễ truy cập hoặc chia sẻ mật khẩu với người khác. </a:t>
            </a:r>
            <a:endParaRPr/>
          </a:p>
          <a:p>
            <a:pPr indent="-323850" lvl="1" marL="6477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Chia sẻ dữ liệu nhạy cảm:</a:t>
            </a:r>
            <a:r>
              <a:rPr b="0" i="0" lang="en-US" sz="3000" u="none" cap="none" strike="noStrike">
                <a:solidFill>
                  <a:srgbClr val="000000"/>
                </a:solidFill>
                <a:latin typeface="Montserrat"/>
                <a:ea typeface="Montserrat"/>
                <a:cs typeface="Montserrat"/>
                <a:sym typeface="Montserrat"/>
              </a:rPr>
              <a:t> Nhân viên chia sẻ dữ liệu nhạy cảm qua email không an toàn hoặc với người không được ủy quyền.</a:t>
            </a:r>
            <a:endParaRPr/>
          </a:p>
          <a:p>
            <a:pPr indent="-323850" lvl="1" marL="6477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Thiếu chính sách bảo mật: </a:t>
            </a:r>
            <a:r>
              <a:rPr b="0" i="0" lang="en-US" sz="3000" u="none" cap="none" strike="noStrike">
                <a:solidFill>
                  <a:srgbClr val="000000"/>
                </a:solidFill>
                <a:latin typeface="Montserrat"/>
                <a:ea typeface="Montserrat"/>
                <a:cs typeface="Montserrat"/>
                <a:sym typeface="Montserrat"/>
              </a:rPr>
              <a:t>Nhân viên không tuân thủ chính sách bảo mật, như sử dụng thiết bị không an toàn, kết nối vào mạng không an toàn từ xa.</a:t>
            </a:r>
            <a:endParaRPr/>
          </a:p>
          <a:p>
            <a:pPr indent="-323850" lvl="1" marL="64770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Thiếu chính sách phân quyền:</a:t>
            </a:r>
            <a:r>
              <a:rPr b="0" i="0" lang="en-US" sz="3000" u="none" cap="none" strike="noStrike">
                <a:solidFill>
                  <a:srgbClr val="000000"/>
                </a:solidFill>
                <a:latin typeface="Montserrat"/>
                <a:ea typeface="Montserrat"/>
                <a:cs typeface="Montserrat"/>
                <a:sym typeface="Montserrat"/>
              </a:rPr>
              <a:t> Nhân viên có quyền truy cập không cần thiết đến dữ liệu quan trọng hoặc các khu vực hệ thống không liên quan đến công việc của họ.</a:t>
            </a:r>
            <a:endParaRPr/>
          </a:p>
        </p:txBody>
      </p:sp>
      <p:sp>
        <p:nvSpPr>
          <p:cNvPr id="208" name="Google Shape;208;p18"/>
          <p:cNvSpPr txBox="1"/>
          <p:nvPr/>
        </p:nvSpPr>
        <p:spPr>
          <a:xfrm>
            <a:off x="1371600" y="925164"/>
            <a:ext cx="14022168" cy="1632652"/>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Những rủi ro liên quan tới mất mát dữ liệu</a:t>
            </a:r>
            <a:endParaRPr/>
          </a:p>
          <a:p>
            <a:pPr indent="0" lvl="0" marL="0" marR="0" rtl="0" algn="ctr">
              <a:lnSpc>
                <a:spcPct val="139955"/>
              </a:lnSpc>
              <a:spcBef>
                <a:spcPts val="0"/>
              </a:spcBef>
              <a:spcAft>
                <a:spcPts val="0"/>
              </a:spcAft>
              <a:buNone/>
            </a:pPr>
            <a:r>
              <a:t/>
            </a:r>
            <a:endParaRPr b="1" sz="4500">
              <a:solidFill>
                <a:srgbClr val="FFFFFF"/>
              </a:solidFill>
              <a:latin typeface="Montserrat"/>
              <a:ea typeface="Montserrat"/>
              <a:cs typeface="Montserrat"/>
              <a:sym typeface="Montserrat"/>
            </a:endParaRPr>
          </a:p>
        </p:txBody>
      </p:sp>
      <p:sp>
        <p:nvSpPr>
          <p:cNvPr id="209" name="Google Shape;209;p18"/>
          <p:cNvSpPr txBox="1"/>
          <p:nvPr/>
        </p:nvSpPr>
        <p:spPr>
          <a:xfrm>
            <a:off x="912565" y="2113892"/>
            <a:ext cx="4770120"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860">
                <a:solidFill>
                  <a:srgbClr val="F79646"/>
                </a:solidFill>
                <a:latin typeface="Montserrat"/>
                <a:ea typeface="Montserrat"/>
                <a:cs typeface="Montserrat"/>
                <a:sym typeface="Montserrat"/>
              </a:rPr>
              <a:t>Rủi ro đến từ nhân viên: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9"/>
          <p:cNvSpPr/>
          <p:nvPr/>
        </p:nvSpPr>
        <p:spPr>
          <a:xfrm>
            <a:off x="-2571579" y="-948989"/>
            <a:ext cx="23431157" cy="2302069"/>
          </a:xfrm>
          <a:custGeom>
            <a:rect b="b" l="l" r="r" t="t"/>
            <a:pathLst>
              <a:path extrusionOk="0" h="2302069" w="23431157">
                <a:moveTo>
                  <a:pt x="0" y="0"/>
                </a:moveTo>
                <a:lnTo>
                  <a:pt x="23431157" y="0"/>
                </a:lnTo>
                <a:lnTo>
                  <a:pt x="23431157" y="2302069"/>
                </a:lnTo>
                <a:lnTo>
                  <a:pt x="0" y="23020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9"/>
          <p:cNvSpPr/>
          <p:nvPr/>
        </p:nvSpPr>
        <p:spPr>
          <a:xfrm>
            <a:off x="-978489" y="-809447"/>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9"/>
          <p:cNvSpPr/>
          <p:nvPr/>
        </p:nvSpPr>
        <p:spPr>
          <a:xfrm>
            <a:off x="912565" y="940867"/>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9"/>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9"/>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9"/>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9"/>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9"/>
          <p:cNvSpPr/>
          <p:nvPr/>
        </p:nvSpPr>
        <p:spPr>
          <a:xfrm>
            <a:off x="14531607" y="6324075"/>
            <a:ext cx="3286439" cy="3401231"/>
          </a:xfrm>
          <a:custGeom>
            <a:rect b="b" l="l" r="r" t="t"/>
            <a:pathLst>
              <a:path extrusionOk="0" h="3401231" w="3286439">
                <a:moveTo>
                  <a:pt x="0" y="0"/>
                </a:moveTo>
                <a:lnTo>
                  <a:pt x="3286440" y="0"/>
                </a:lnTo>
                <a:lnTo>
                  <a:pt x="3286440" y="3401230"/>
                </a:lnTo>
                <a:lnTo>
                  <a:pt x="0" y="340123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9"/>
          <p:cNvSpPr/>
          <p:nvPr/>
        </p:nvSpPr>
        <p:spPr>
          <a:xfrm>
            <a:off x="15393768" y="2409294"/>
            <a:ext cx="1676605" cy="2960892"/>
          </a:xfrm>
          <a:custGeom>
            <a:rect b="b" l="l" r="r" t="t"/>
            <a:pathLst>
              <a:path extrusionOk="0" h="2960892" w="1676605">
                <a:moveTo>
                  <a:pt x="0" y="0"/>
                </a:moveTo>
                <a:lnTo>
                  <a:pt x="1676605" y="0"/>
                </a:lnTo>
                <a:lnTo>
                  <a:pt x="1676605" y="2960892"/>
                </a:lnTo>
                <a:lnTo>
                  <a:pt x="0" y="296089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9"/>
          <p:cNvSpPr txBox="1"/>
          <p:nvPr/>
        </p:nvSpPr>
        <p:spPr>
          <a:xfrm>
            <a:off x="1371600" y="925164"/>
            <a:ext cx="14022168" cy="1632652"/>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Những rủi ro liên quan tới mất mát dữ liệu</a:t>
            </a:r>
            <a:endParaRPr/>
          </a:p>
          <a:p>
            <a:pPr indent="0" lvl="0" marL="0" marR="0" rtl="0" algn="ctr">
              <a:lnSpc>
                <a:spcPct val="139955"/>
              </a:lnSpc>
              <a:spcBef>
                <a:spcPts val="0"/>
              </a:spcBef>
              <a:spcAft>
                <a:spcPts val="0"/>
              </a:spcAft>
              <a:buNone/>
            </a:pPr>
            <a:r>
              <a:t/>
            </a:r>
            <a:endParaRPr b="1" sz="4500">
              <a:solidFill>
                <a:srgbClr val="FFFFFF"/>
              </a:solidFill>
              <a:latin typeface="Montserrat"/>
              <a:ea typeface="Montserrat"/>
              <a:cs typeface="Montserrat"/>
              <a:sym typeface="Montserrat"/>
            </a:endParaRPr>
          </a:p>
        </p:txBody>
      </p:sp>
      <p:sp>
        <p:nvSpPr>
          <p:cNvPr id="228" name="Google Shape;228;p19"/>
          <p:cNvSpPr txBox="1"/>
          <p:nvPr/>
        </p:nvSpPr>
        <p:spPr>
          <a:xfrm>
            <a:off x="1371600" y="3231307"/>
            <a:ext cx="12510009" cy="6023610"/>
          </a:xfrm>
          <a:prstGeom prst="rect">
            <a:avLst/>
          </a:prstGeom>
          <a:noFill/>
          <a:ln>
            <a:noFill/>
          </a:ln>
        </p:spPr>
        <p:txBody>
          <a:bodyPr anchorCtr="0" anchor="t" bIns="0" lIns="0" spcFirstLastPara="1" rIns="0" wrap="square" tIns="0">
            <a:spAutoFit/>
          </a:bodyPr>
          <a:lstStyle/>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Sử dụng USB không an toàn:</a:t>
            </a:r>
            <a:r>
              <a:rPr b="0" i="0" lang="en-US" sz="3000" u="none" cap="none" strike="noStrike">
                <a:solidFill>
                  <a:srgbClr val="000000"/>
                </a:solidFill>
                <a:latin typeface="Montserrat"/>
                <a:ea typeface="Montserrat"/>
                <a:cs typeface="Montserrat"/>
                <a:sym typeface="Montserrat"/>
              </a:rPr>
              <a:t> Nhân viên sử dụng USB không an toàn hoặc chưa kiểm tra vệ sinh an ninh trước khi kết nối vào hệ thống.</a:t>
            </a:r>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Mất thiết bị lưu trữ dữ liệu:</a:t>
            </a:r>
            <a:r>
              <a:rPr b="0" i="0" lang="en-US" sz="3000" u="none" cap="none" strike="noStrike">
                <a:solidFill>
                  <a:srgbClr val="000000"/>
                </a:solidFill>
                <a:latin typeface="Montserrat"/>
                <a:ea typeface="Montserrat"/>
                <a:cs typeface="Montserrat"/>
                <a:sym typeface="Montserrat"/>
              </a:rPr>
              <a:t> Nhân viên mất điện thoại hoặc laptop chứa dữ liệu quan trọng mà không có biện pháp bảo vệ đủ.</a:t>
            </a:r>
            <a:endParaRPr/>
          </a:p>
          <a:p>
            <a:pPr indent="-190500" lvl="1" marL="361950" marR="0" rtl="0" algn="just">
              <a:lnSpc>
                <a:spcPct val="179000"/>
              </a:lnSpc>
              <a:spcBef>
                <a:spcPts val="0"/>
              </a:spcBef>
              <a:spcAft>
                <a:spcPts val="0"/>
              </a:spcAft>
              <a:buClr>
                <a:srgbClr val="000000"/>
              </a:buClr>
              <a:buSzPts val="3000"/>
              <a:buFont typeface="Arial"/>
              <a:buChar char="•"/>
            </a:pPr>
            <a:r>
              <a:rPr b="1" i="0" lang="en-US" sz="3000" u="none" cap="none" strike="noStrike">
                <a:solidFill>
                  <a:srgbClr val="000000"/>
                </a:solidFill>
                <a:latin typeface="Montserrat"/>
                <a:ea typeface="Montserrat"/>
                <a:cs typeface="Montserrat"/>
                <a:sym typeface="Montserrat"/>
              </a:rPr>
              <a:t>Không tuân thủ chính sách Backup:</a:t>
            </a:r>
            <a:r>
              <a:rPr b="0" i="0" lang="en-US" sz="3000" u="none" cap="none" strike="noStrike">
                <a:solidFill>
                  <a:srgbClr val="000000"/>
                </a:solidFill>
                <a:latin typeface="Montserrat"/>
                <a:ea typeface="Montserrat"/>
                <a:cs typeface="Montserrat"/>
                <a:sym typeface="Montserrat"/>
              </a:rPr>
              <a:t> Nhân viên không thực hiện sao lưu dữ liệu đúng cách hoặc không thực hiện sao lưu định kỳ</a:t>
            </a:r>
            <a:endParaRPr/>
          </a:p>
        </p:txBody>
      </p:sp>
      <p:sp>
        <p:nvSpPr>
          <p:cNvPr id="229" name="Google Shape;229;p19"/>
          <p:cNvSpPr txBox="1"/>
          <p:nvPr/>
        </p:nvSpPr>
        <p:spPr>
          <a:xfrm>
            <a:off x="912565" y="2409294"/>
            <a:ext cx="4770120"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860">
                <a:solidFill>
                  <a:srgbClr val="F79646"/>
                </a:solidFill>
                <a:latin typeface="Montserrat"/>
                <a:ea typeface="Montserrat"/>
                <a:cs typeface="Montserrat"/>
                <a:sym typeface="Montserrat"/>
              </a:rPr>
              <a:t>Rủi ro đến từ nhân viên: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p:nvPr/>
        </p:nvSpPr>
        <p:spPr>
          <a:xfrm>
            <a:off x="-2571579" y="-1228578"/>
            <a:ext cx="23431157" cy="3327694"/>
          </a:xfrm>
          <a:custGeom>
            <a:rect b="b" l="l" r="r" t="t"/>
            <a:pathLst>
              <a:path extrusionOk="0" h="3327694" w="23431157">
                <a:moveTo>
                  <a:pt x="0" y="0"/>
                </a:moveTo>
                <a:lnTo>
                  <a:pt x="23431157" y="0"/>
                </a:lnTo>
                <a:lnTo>
                  <a:pt x="23431157" y="3327694"/>
                </a:lnTo>
                <a:lnTo>
                  <a:pt x="0" y="33276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20"/>
          <p:cNvSpPr/>
          <p:nvPr/>
        </p:nvSpPr>
        <p:spPr>
          <a:xfrm>
            <a:off x="-797365" y="-1079256"/>
            <a:ext cx="20244976" cy="2406577"/>
          </a:xfrm>
          <a:custGeom>
            <a:rect b="b" l="l" r="r" t="t"/>
            <a:pathLst>
              <a:path extrusionOk="0" h="2406577" w="20244976">
                <a:moveTo>
                  <a:pt x="0" y="0"/>
                </a:moveTo>
                <a:lnTo>
                  <a:pt x="20244976" y="0"/>
                </a:lnTo>
                <a:lnTo>
                  <a:pt x="20244976" y="2406577"/>
                </a:lnTo>
                <a:lnTo>
                  <a:pt x="0" y="24065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0"/>
          <p:cNvSpPr/>
          <p:nvPr/>
        </p:nvSpPr>
        <p:spPr>
          <a:xfrm>
            <a:off x="1522165" y="206203"/>
            <a:ext cx="14888896" cy="922119"/>
          </a:xfrm>
          <a:custGeom>
            <a:rect b="b" l="l" r="r" t="t"/>
            <a:pathLst>
              <a:path extrusionOk="0" h="922119" w="14888896">
                <a:moveTo>
                  <a:pt x="0" y="0"/>
                </a:moveTo>
                <a:lnTo>
                  <a:pt x="14888896" y="0"/>
                </a:lnTo>
                <a:lnTo>
                  <a:pt x="14888896" y="922119"/>
                </a:lnTo>
                <a:lnTo>
                  <a:pt x="0" y="9221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20"/>
          <p:cNvSpPr txBox="1"/>
          <p:nvPr/>
        </p:nvSpPr>
        <p:spPr>
          <a:xfrm>
            <a:off x="1981200" y="190500"/>
            <a:ext cx="14022168" cy="1632652"/>
          </a:xfrm>
          <a:prstGeom prst="rect">
            <a:avLst/>
          </a:prstGeom>
          <a:noFill/>
          <a:ln>
            <a:noFill/>
          </a:ln>
        </p:spPr>
        <p:txBody>
          <a:bodyPr anchorCtr="0" anchor="t" bIns="0" lIns="0" spcFirstLastPara="1" rIns="0" wrap="square" tIns="0">
            <a:spAutoFit/>
          </a:bodyPr>
          <a:lstStyle/>
          <a:p>
            <a:pPr indent="0" lvl="0" marL="0" marR="0" rtl="0" algn="ctr">
              <a:lnSpc>
                <a:spcPct val="139955"/>
              </a:lnSpc>
              <a:spcBef>
                <a:spcPts val="0"/>
              </a:spcBef>
              <a:spcAft>
                <a:spcPts val="0"/>
              </a:spcAft>
              <a:buNone/>
            </a:pPr>
            <a:r>
              <a:rPr b="1" lang="en-US" sz="4500">
                <a:solidFill>
                  <a:srgbClr val="FFFFFF"/>
                </a:solidFill>
                <a:latin typeface="Montserrat"/>
                <a:ea typeface="Montserrat"/>
                <a:cs typeface="Montserrat"/>
                <a:sym typeface="Montserrat"/>
              </a:rPr>
              <a:t>Bảng Risk Score của hệ thống hiện tại</a:t>
            </a:r>
            <a:endParaRPr/>
          </a:p>
          <a:p>
            <a:pPr indent="0" lvl="0" marL="0" marR="0" rtl="0" algn="ctr">
              <a:lnSpc>
                <a:spcPct val="139955"/>
              </a:lnSpc>
              <a:spcBef>
                <a:spcPts val="0"/>
              </a:spcBef>
              <a:spcAft>
                <a:spcPts val="0"/>
              </a:spcAft>
              <a:buNone/>
            </a:pPr>
            <a:r>
              <a:t/>
            </a:r>
            <a:endParaRPr b="1" sz="4500">
              <a:solidFill>
                <a:srgbClr val="FFFFFF"/>
              </a:solidFill>
              <a:latin typeface="Montserrat"/>
              <a:ea typeface="Montserrat"/>
              <a:cs typeface="Montserrat"/>
              <a:sym typeface="Montserrat"/>
            </a:endParaRPr>
          </a:p>
        </p:txBody>
      </p:sp>
      <p:sp>
        <p:nvSpPr>
          <p:cNvPr id="242" name="Google Shape;242;p20"/>
          <p:cNvSpPr/>
          <p:nvPr/>
        </p:nvSpPr>
        <p:spPr>
          <a:xfrm>
            <a:off x="14708394" y="6624975"/>
            <a:ext cx="7436341" cy="7069565"/>
          </a:xfrm>
          <a:custGeom>
            <a:rect b="b" l="l" r="r" t="t"/>
            <a:pathLst>
              <a:path extrusionOk="0" h="7069565" w="7436341">
                <a:moveTo>
                  <a:pt x="0" y="0"/>
                </a:moveTo>
                <a:lnTo>
                  <a:pt x="7436341" y="0"/>
                </a:lnTo>
                <a:lnTo>
                  <a:pt x="7436341" y="7069565"/>
                </a:lnTo>
                <a:lnTo>
                  <a:pt x="0" y="70695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20"/>
          <p:cNvSpPr/>
          <p:nvPr/>
        </p:nvSpPr>
        <p:spPr>
          <a:xfrm>
            <a:off x="15213307" y="6887994"/>
            <a:ext cx="5209479" cy="4856111"/>
          </a:xfrm>
          <a:custGeom>
            <a:rect b="b" l="l" r="r" t="t"/>
            <a:pathLst>
              <a:path extrusionOk="0" h="4856111" w="5209479">
                <a:moveTo>
                  <a:pt x="0" y="0"/>
                </a:moveTo>
                <a:lnTo>
                  <a:pt x="5209479" y="0"/>
                </a:lnTo>
                <a:lnTo>
                  <a:pt x="5209479" y="4856111"/>
                </a:lnTo>
                <a:lnTo>
                  <a:pt x="0" y="48561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0"/>
          <p:cNvSpPr/>
          <p:nvPr/>
        </p:nvSpPr>
        <p:spPr>
          <a:xfrm>
            <a:off x="-2698173" y="7603728"/>
            <a:ext cx="7445723" cy="7058690"/>
          </a:xfrm>
          <a:custGeom>
            <a:rect b="b" l="l" r="r" t="t"/>
            <a:pathLst>
              <a:path extrusionOk="0" h="7058690" w="7445723">
                <a:moveTo>
                  <a:pt x="0" y="0"/>
                </a:moveTo>
                <a:lnTo>
                  <a:pt x="7445723" y="0"/>
                </a:lnTo>
                <a:lnTo>
                  <a:pt x="7445723" y="7058690"/>
                </a:lnTo>
                <a:lnTo>
                  <a:pt x="0" y="70586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20"/>
          <p:cNvSpPr/>
          <p:nvPr/>
        </p:nvSpPr>
        <p:spPr>
          <a:xfrm>
            <a:off x="-797365" y="8030238"/>
            <a:ext cx="5218719" cy="4845835"/>
          </a:xfrm>
          <a:custGeom>
            <a:rect b="b" l="l" r="r" t="t"/>
            <a:pathLst>
              <a:path extrusionOk="0" h="4845835" w="5218719">
                <a:moveTo>
                  <a:pt x="0" y="0"/>
                </a:moveTo>
                <a:lnTo>
                  <a:pt x="5218719" y="0"/>
                </a:lnTo>
                <a:lnTo>
                  <a:pt x="5218719" y="4845835"/>
                </a:lnTo>
                <a:lnTo>
                  <a:pt x="0" y="48458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21"/>
          <p:cNvGrpSpPr/>
          <p:nvPr/>
        </p:nvGrpSpPr>
        <p:grpSpPr>
          <a:xfrm>
            <a:off x="3986622" y="-582535"/>
            <a:ext cx="10314755" cy="1954135"/>
            <a:chOff x="0" y="-38100"/>
            <a:chExt cx="4507619" cy="853971"/>
          </a:xfrm>
        </p:grpSpPr>
        <p:sp>
          <p:nvSpPr>
            <p:cNvPr id="251" name="Google Shape;251;p21"/>
            <p:cNvSpPr/>
            <p:nvPr/>
          </p:nvSpPr>
          <p:spPr>
            <a:xfrm>
              <a:off x="0" y="0"/>
              <a:ext cx="4507619" cy="815871"/>
            </a:xfrm>
            <a:custGeom>
              <a:rect b="b" l="l" r="r" t="t"/>
              <a:pathLst>
                <a:path extrusionOk="0" h="815871" w="4507619">
                  <a:moveTo>
                    <a:pt x="203200" y="815871"/>
                  </a:moveTo>
                  <a:lnTo>
                    <a:pt x="4304419" y="815871"/>
                  </a:lnTo>
                  <a:lnTo>
                    <a:pt x="4507619" y="0"/>
                  </a:lnTo>
                  <a:lnTo>
                    <a:pt x="0" y="0"/>
                  </a:lnTo>
                  <a:lnTo>
                    <a:pt x="203200" y="815871"/>
                  </a:lnTo>
                  <a:close/>
                </a:path>
              </a:pathLst>
            </a:custGeom>
            <a:solidFill>
              <a:srgbClr val="000000">
                <a:alpha val="0"/>
              </a:srgbClr>
            </a:solidFill>
            <a:ln cap="sq" cmpd="sng" w="952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21"/>
            <p:cNvSpPr txBox="1"/>
            <p:nvPr/>
          </p:nvSpPr>
          <p:spPr>
            <a:xfrm>
              <a:off x="127000" y="-38100"/>
              <a:ext cx="4253619" cy="853971"/>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3" name="Google Shape;253;p21"/>
          <p:cNvGrpSpPr/>
          <p:nvPr/>
        </p:nvGrpSpPr>
        <p:grpSpPr>
          <a:xfrm>
            <a:off x="5569550" y="945104"/>
            <a:ext cx="7219684" cy="972047"/>
            <a:chOff x="0" y="-38100"/>
            <a:chExt cx="5375482" cy="723747"/>
          </a:xfrm>
        </p:grpSpPr>
        <p:sp>
          <p:nvSpPr>
            <p:cNvPr id="254" name="Google Shape;254;p21"/>
            <p:cNvSpPr/>
            <p:nvPr/>
          </p:nvSpPr>
          <p:spPr>
            <a:xfrm>
              <a:off x="0" y="0"/>
              <a:ext cx="5375482" cy="685647"/>
            </a:xfrm>
            <a:custGeom>
              <a:rect b="b" l="l" r="r" t="t"/>
              <a:pathLst>
                <a:path extrusionOk="0" h="685647" w="5375482">
                  <a:moveTo>
                    <a:pt x="203200" y="0"/>
                  </a:moveTo>
                  <a:lnTo>
                    <a:pt x="5172282" y="0"/>
                  </a:lnTo>
                  <a:lnTo>
                    <a:pt x="5375482" y="685647"/>
                  </a:lnTo>
                  <a:lnTo>
                    <a:pt x="0" y="685647"/>
                  </a:lnTo>
                  <a:lnTo>
                    <a:pt x="203200" y="0"/>
                  </a:ln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1"/>
            <p:cNvSpPr txBox="1"/>
            <p:nvPr/>
          </p:nvSpPr>
          <p:spPr>
            <a:xfrm>
              <a:off x="127000" y="-38100"/>
              <a:ext cx="5121481" cy="723747"/>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6" name="Google Shape;256;p21"/>
          <p:cNvGrpSpPr/>
          <p:nvPr/>
        </p:nvGrpSpPr>
        <p:grpSpPr>
          <a:xfrm>
            <a:off x="-4762015" y="6680382"/>
            <a:ext cx="26689422" cy="4865824"/>
            <a:chOff x="0" y="-38100"/>
            <a:chExt cx="5197770" cy="947620"/>
          </a:xfrm>
        </p:grpSpPr>
        <p:sp>
          <p:nvSpPr>
            <p:cNvPr id="257" name="Google Shape;257;p21"/>
            <p:cNvSpPr/>
            <p:nvPr/>
          </p:nvSpPr>
          <p:spPr>
            <a:xfrm>
              <a:off x="0" y="0"/>
              <a:ext cx="5197770" cy="909520"/>
            </a:xfrm>
            <a:custGeom>
              <a:rect b="b" l="l" r="r" t="t"/>
              <a:pathLst>
                <a:path extrusionOk="0" h="909520" w="5197770">
                  <a:moveTo>
                    <a:pt x="203200" y="0"/>
                  </a:moveTo>
                  <a:lnTo>
                    <a:pt x="4994570" y="0"/>
                  </a:lnTo>
                  <a:lnTo>
                    <a:pt x="5197770" y="909520"/>
                  </a:lnTo>
                  <a:lnTo>
                    <a:pt x="0" y="909520"/>
                  </a:lnTo>
                  <a:lnTo>
                    <a:pt x="203200" y="0"/>
                  </a:ln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1"/>
            <p:cNvSpPr txBox="1"/>
            <p:nvPr/>
          </p:nvSpPr>
          <p:spPr>
            <a:xfrm>
              <a:off x="127000" y="-38100"/>
              <a:ext cx="4943770" cy="94762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9" name="Google Shape;259;p21"/>
          <p:cNvGrpSpPr/>
          <p:nvPr/>
        </p:nvGrpSpPr>
        <p:grpSpPr>
          <a:xfrm>
            <a:off x="64344" y="3353784"/>
            <a:ext cx="2504150" cy="2504150"/>
            <a:chOff x="0" y="0"/>
            <a:chExt cx="812800" cy="812800"/>
          </a:xfrm>
        </p:grpSpPr>
        <p:sp>
          <p:nvSpPr>
            <p:cNvPr id="260" name="Google Shape;26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2" name="Google Shape;262;p21"/>
          <p:cNvGrpSpPr/>
          <p:nvPr/>
        </p:nvGrpSpPr>
        <p:grpSpPr>
          <a:xfrm>
            <a:off x="340046" y="3629487"/>
            <a:ext cx="1952745" cy="1952745"/>
            <a:chOff x="0" y="0"/>
            <a:chExt cx="812800" cy="812800"/>
          </a:xfrm>
        </p:grpSpPr>
        <p:sp>
          <p:nvSpPr>
            <p:cNvPr id="263" name="Google Shape;26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5" name="Google Shape;265;p21"/>
          <p:cNvGrpSpPr/>
          <p:nvPr/>
        </p:nvGrpSpPr>
        <p:grpSpPr>
          <a:xfrm>
            <a:off x="3209296" y="3353784"/>
            <a:ext cx="2504150" cy="2504150"/>
            <a:chOff x="0" y="0"/>
            <a:chExt cx="812800" cy="812800"/>
          </a:xfrm>
        </p:grpSpPr>
        <p:sp>
          <p:nvSpPr>
            <p:cNvPr id="266" name="Google Shape;26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8" name="Google Shape;268;p21"/>
          <p:cNvGrpSpPr/>
          <p:nvPr/>
        </p:nvGrpSpPr>
        <p:grpSpPr>
          <a:xfrm>
            <a:off x="3484999" y="3629487"/>
            <a:ext cx="1952745" cy="1952745"/>
            <a:chOff x="0" y="0"/>
            <a:chExt cx="812800" cy="812800"/>
          </a:xfrm>
        </p:grpSpPr>
        <p:sp>
          <p:nvSpPr>
            <p:cNvPr id="269" name="Google Shape;26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1" name="Google Shape;271;p21"/>
          <p:cNvGrpSpPr/>
          <p:nvPr/>
        </p:nvGrpSpPr>
        <p:grpSpPr>
          <a:xfrm>
            <a:off x="6354249" y="3353784"/>
            <a:ext cx="2504150" cy="2504150"/>
            <a:chOff x="0" y="0"/>
            <a:chExt cx="812800" cy="812800"/>
          </a:xfrm>
        </p:grpSpPr>
        <p:sp>
          <p:nvSpPr>
            <p:cNvPr id="272" name="Google Shape;27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4" name="Google Shape;274;p21"/>
          <p:cNvGrpSpPr/>
          <p:nvPr/>
        </p:nvGrpSpPr>
        <p:grpSpPr>
          <a:xfrm>
            <a:off x="6629951" y="3629487"/>
            <a:ext cx="1952745" cy="1952745"/>
            <a:chOff x="0" y="0"/>
            <a:chExt cx="812800" cy="812800"/>
          </a:xfrm>
        </p:grpSpPr>
        <p:sp>
          <p:nvSpPr>
            <p:cNvPr id="275" name="Google Shape;27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 name="Google Shape;277;p21"/>
          <p:cNvGrpSpPr/>
          <p:nvPr/>
        </p:nvGrpSpPr>
        <p:grpSpPr>
          <a:xfrm>
            <a:off x="9499201" y="3353784"/>
            <a:ext cx="2504150" cy="2504150"/>
            <a:chOff x="0" y="0"/>
            <a:chExt cx="812800" cy="812800"/>
          </a:xfrm>
        </p:grpSpPr>
        <p:sp>
          <p:nvSpPr>
            <p:cNvPr id="278" name="Google Shape;27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0" name="Google Shape;280;p21"/>
          <p:cNvGrpSpPr/>
          <p:nvPr/>
        </p:nvGrpSpPr>
        <p:grpSpPr>
          <a:xfrm>
            <a:off x="9774903" y="3629487"/>
            <a:ext cx="1952745" cy="1952745"/>
            <a:chOff x="0" y="0"/>
            <a:chExt cx="812800" cy="812800"/>
          </a:xfrm>
        </p:grpSpPr>
        <p:sp>
          <p:nvSpPr>
            <p:cNvPr id="281" name="Google Shape;28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3" name="Google Shape;283;p21"/>
          <p:cNvGrpSpPr/>
          <p:nvPr/>
        </p:nvGrpSpPr>
        <p:grpSpPr>
          <a:xfrm>
            <a:off x="15783850" y="3330276"/>
            <a:ext cx="2504150" cy="2504150"/>
            <a:chOff x="0" y="0"/>
            <a:chExt cx="812800" cy="812800"/>
          </a:xfrm>
        </p:grpSpPr>
        <p:sp>
          <p:nvSpPr>
            <p:cNvPr id="284" name="Google Shape;28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6" name="Google Shape;286;p21"/>
          <p:cNvGrpSpPr/>
          <p:nvPr/>
        </p:nvGrpSpPr>
        <p:grpSpPr>
          <a:xfrm>
            <a:off x="16059553" y="3605978"/>
            <a:ext cx="1952745" cy="1952745"/>
            <a:chOff x="0" y="0"/>
            <a:chExt cx="812800" cy="812800"/>
          </a:xfrm>
        </p:grpSpPr>
        <p:sp>
          <p:nvSpPr>
            <p:cNvPr id="287" name="Google Shape;28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 name="Google Shape;289;p21"/>
          <p:cNvSpPr/>
          <p:nvPr/>
        </p:nvSpPr>
        <p:spPr>
          <a:xfrm>
            <a:off x="692036" y="3942372"/>
            <a:ext cx="1252772" cy="1343128"/>
          </a:xfrm>
          <a:custGeom>
            <a:rect b="b" l="l" r="r" t="t"/>
            <a:pathLst>
              <a:path extrusionOk="0" h="1343128" w="1252772">
                <a:moveTo>
                  <a:pt x="0" y="0"/>
                </a:moveTo>
                <a:lnTo>
                  <a:pt x="1252772" y="0"/>
                </a:lnTo>
                <a:lnTo>
                  <a:pt x="1252772" y="1343128"/>
                </a:lnTo>
                <a:lnTo>
                  <a:pt x="0" y="13431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1"/>
          <p:cNvSpPr/>
          <p:nvPr/>
        </p:nvSpPr>
        <p:spPr>
          <a:xfrm>
            <a:off x="3606806" y="3786076"/>
            <a:ext cx="1709131" cy="1655720"/>
          </a:xfrm>
          <a:custGeom>
            <a:rect b="b" l="l" r="r" t="t"/>
            <a:pathLst>
              <a:path extrusionOk="0" h="1655720" w="1709131">
                <a:moveTo>
                  <a:pt x="0" y="0"/>
                </a:moveTo>
                <a:lnTo>
                  <a:pt x="1709130" y="0"/>
                </a:lnTo>
                <a:lnTo>
                  <a:pt x="1709130" y="1655720"/>
                </a:lnTo>
                <a:lnTo>
                  <a:pt x="0" y="165572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21"/>
          <p:cNvSpPr/>
          <p:nvPr/>
        </p:nvSpPr>
        <p:spPr>
          <a:xfrm>
            <a:off x="6865788" y="3786076"/>
            <a:ext cx="1481072" cy="1592550"/>
          </a:xfrm>
          <a:custGeom>
            <a:rect b="b" l="l" r="r" t="t"/>
            <a:pathLst>
              <a:path extrusionOk="0" h="1592550" w="1481072">
                <a:moveTo>
                  <a:pt x="0" y="0"/>
                </a:moveTo>
                <a:lnTo>
                  <a:pt x="1481071" y="0"/>
                </a:lnTo>
                <a:lnTo>
                  <a:pt x="1481071" y="1592550"/>
                </a:lnTo>
                <a:lnTo>
                  <a:pt x="0" y="159255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1"/>
          <p:cNvSpPr/>
          <p:nvPr/>
        </p:nvSpPr>
        <p:spPr>
          <a:xfrm>
            <a:off x="10124247" y="3846055"/>
            <a:ext cx="1426574" cy="1472592"/>
          </a:xfrm>
          <a:custGeom>
            <a:rect b="b" l="l" r="r" t="t"/>
            <a:pathLst>
              <a:path extrusionOk="0" h="1472592" w="1426574">
                <a:moveTo>
                  <a:pt x="0" y="0"/>
                </a:moveTo>
                <a:lnTo>
                  <a:pt x="1426574" y="0"/>
                </a:lnTo>
                <a:lnTo>
                  <a:pt x="1426574" y="1472592"/>
                </a:lnTo>
                <a:lnTo>
                  <a:pt x="0" y="147259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21"/>
          <p:cNvSpPr/>
          <p:nvPr/>
        </p:nvSpPr>
        <p:spPr>
          <a:xfrm>
            <a:off x="16236812" y="3783238"/>
            <a:ext cx="1598226" cy="1598226"/>
          </a:xfrm>
          <a:custGeom>
            <a:rect b="b" l="l" r="r" t="t"/>
            <a:pathLst>
              <a:path extrusionOk="0" h="1598226" w="1598226">
                <a:moveTo>
                  <a:pt x="0" y="0"/>
                </a:moveTo>
                <a:lnTo>
                  <a:pt x="1598226" y="0"/>
                </a:lnTo>
                <a:lnTo>
                  <a:pt x="1598226" y="1598226"/>
                </a:lnTo>
                <a:lnTo>
                  <a:pt x="0" y="159822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4" name="Google Shape;294;p21"/>
          <p:cNvGrpSpPr/>
          <p:nvPr/>
        </p:nvGrpSpPr>
        <p:grpSpPr>
          <a:xfrm>
            <a:off x="12641526" y="3361861"/>
            <a:ext cx="2504150" cy="2504150"/>
            <a:chOff x="0" y="0"/>
            <a:chExt cx="812800" cy="812800"/>
          </a:xfrm>
        </p:grpSpPr>
        <p:sp>
          <p:nvSpPr>
            <p:cNvPr id="295" name="Google Shape;29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71450">
              <a:solidFill>
                <a:srgbClr val="FF9708"/>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7" name="Google Shape;297;p21"/>
          <p:cNvGrpSpPr/>
          <p:nvPr/>
        </p:nvGrpSpPr>
        <p:grpSpPr>
          <a:xfrm>
            <a:off x="12917228" y="3637563"/>
            <a:ext cx="1952745" cy="1952745"/>
            <a:chOff x="0" y="0"/>
            <a:chExt cx="812800" cy="812800"/>
          </a:xfrm>
        </p:grpSpPr>
        <p:sp>
          <p:nvSpPr>
            <p:cNvPr id="298" name="Google Shape;29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1F0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0" name="Google Shape;300;p21"/>
          <p:cNvSpPr/>
          <p:nvPr/>
        </p:nvSpPr>
        <p:spPr>
          <a:xfrm>
            <a:off x="13193976" y="3786076"/>
            <a:ext cx="1568304" cy="1568304"/>
          </a:xfrm>
          <a:custGeom>
            <a:rect b="b" l="l" r="r" t="t"/>
            <a:pathLst>
              <a:path extrusionOk="0" h="1568304" w="1568304">
                <a:moveTo>
                  <a:pt x="0" y="0"/>
                </a:moveTo>
                <a:lnTo>
                  <a:pt x="1568304" y="0"/>
                </a:lnTo>
                <a:lnTo>
                  <a:pt x="1568304" y="1568304"/>
                </a:lnTo>
                <a:lnTo>
                  <a:pt x="0" y="156830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21"/>
          <p:cNvSpPr txBox="1"/>
          <p:nvPr/>
        </p:nvSpPr>
        <p:spPr>
          <a:xfrm>
            <a:off x="6315089" y="989205"/>
            <a:ext cx="5728605" cy="7620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lang="en-US" sz="4500">
                <a:solidFill>
                  <a:srgbClr val="FFFFFF"/>
                </a:solidFill>
                <a:latin typeface="Montserrat"/>
                <a:ea typeface="Montserrat"/>
                <a:cs typeface="Montserrat"/>
                <a:sym typeface="Montserrat"/>
              </a:rPr>
              <a:t>Giải pháp bảo mật</a:t>
            </a:r>
            <a:endParaRPr/>
          </a:p>
        </p:txBody>
      </p:sp>
      <p:sp>
        <p:nvSpPr>
          <p:cNvPr id="302" name="Google Shape;302;p21"/>
          <p:cNvSpPr txBox="1"/>
          <p:nvPr/>
        </p:nvSpPr>
        <p:spPr>
          <a:xfrm>
            <a:off x="-32296" y="7298185"/>
            <a:ext cx="2446749" cy="72072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Database Security</a:t>
            </a:r>
            <a:endParaRPr/>
          </a:p>
        </p:txBody>
      </p:sp>
      <p:sp>
        <p:nvSpPr>
          <p:cNvPr id="303" name="Google Shape;303;p21"/>
          <p:cNvSpPr txBox="1"/>
          <p:nvPr/>
        </p:nvSpPr>
        <p:spPr>
          <a:xfrm>
            <a:off x="636217" y="8543925"/>
            <a:ext cx="1308592" cy="4762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Bảo mật cơ sở dữ liệu</a:t>
            </a:r>
            <a:endParaRPr/>
          </a:p>
        </p:txBody>
      </p:sp>
      <p:sp>
        <p:nvSpPr>
          <p:cNvPr id="304" name="Google Shape;304;p21"/>
          <p:cNvSpPr txBox="1"/>
          <p:nvPr/>
        </p:nvSpPr>
        <p:spPr>
          <a:xfrm>
            <a:off x="3377664" y="7298185"/>
            <a:ext cx="2159590" cy="72072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Web Security </a:t>
            </a:r>
            <a:endParaRPr/>
          </a:p>
        </p:txBody>
      </p:sp>
      <p:sp>
        <p:nvSpPr>
          <p:cNvPr id="305" name="Google Shape;305;p21"/>
          <p:cNvSpPr txBox="1"/>
          <p:nvPr/>
        </p:nvSpPr>
        <p:spPr>
          <a:xfrm>
            <a:off x="6474898" y="7298185"/>
            <a:ext cx="2351204" cy="72072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IDS/IPS Security</a:t>
            </a:r>
            <a:endParaRPr/>
          </a:p>
        </p:txBody>
      </p:sp>
      <p:sp>
        <p:nvSpPr>
          <p:cNvPr id="306" name="Google Shape;306;p21"/>
          <p:cNvSpPr txBox="1"/>
          <p:nvPr/>
        </p:nvSpPr>
        <p:spPr>
          <a:xfrm>
            <a:off x="9928808" y="7298185"/>
            <a:ext cx="1766544" cy="72072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ACL Security </a:t>
            </a:r>
            <a:endParaRPr/>
          </a:p>
        </p:txBody>
      </p:sp>
      <p:sp>
        <p:nvSpPr>
          <p:cNvPr id="307" name="Google Shape;307;p21"/>
          <p:cNvSpPr txBox="1"/>
          <p:nvPr/>
        </p:nvSpPr>
        <p:spPr>
          <a:xfrm>
            <a:off x="15417339" y="7479160"/>
            <a:ext cx="3221336" cy="35877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SIEM</a:t>
            </a:r>
            <a:endParaRPr/>
          </a:p>
        </p:txBody>
      </p:sp>
      <p:sp>
        <p:nvSpPr>
          <p:cNvPr id="308" name="Google Shape;308;p21"/>
          <p:cNvSpPr txBox="1"/>
          <p:nvPr/>
        </p:nvSpPr>
        <p:spPr>
          <a:xfrm>
            <a:off x="3606806" y="8496736"/>
            <a:ext cx="1762221" cy="4762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Bảo mật ứng dụng web</a:t>
            </a:r>
            <a:endParaRPr/>
          </a:p>
        </p:txBody>
      </p:sp>
      <p:sp>
        <p:nvSpPr>
          <p:cNvPr id="309" name="Google Shape;309;p21"/>
          <p:cNvSpPr txBox="1"/>
          <p:nvPr/>
        </p:nvSpPr>
        <p:spPr>
          <a:xfrm>
            <a:off x="6524965" y="8424862"/>
            <a:ext cx="2301137" cy="714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Bảo mật Hệ thống phát hiện và ngăn chặn xâm nhập</a:t>
            </a:r>
            <a:endParaRPr/>
          </a:p>
        </p:txBody>
      </p:sp>
      <p:sp>
        <p:nvSpPr>
          <p:cNvPr id="310" name="Google Shape;310;p21"/>
          <p:cNvSpPr txBox="1"/>
          <p:nvPr/>
        </p:nvSpPr>
        <p:spPr>
          <a:xfrm>
            <a:off x="9901750" y="8424862"/>
            <a:ext cx="1871567" cy="714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Bảo mật kiểm soát danh sách các quy tắc</a:t>
            </a:r>
            <a:endParaRPr/>
          </a:p>
        </p:txBody>
      </p:sp>
      <p:sp>
        <p:nvSpPr>
          <p:cNvPr id="311" name="Google Shape;311;p21"/>
          <p:cNvSpPr txBox="1"/>
          <p:nvPr/>
        </p:nvSpPr>
        <p:spPr>
          <a:xfrm>
            <a:off x="15971194" y="8496736"/>
            <a:ext cx="2113625" cy="714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Security Information and Event Management</a:t>
            </a:r>
            <a:endParaRPr/>
          </a:p>
        </p:txBody>
      </p:sp>
      <p:sp>
        <p:nvSpPr>
          <p:cNvPr id="312" name="Google Shape;312;p21"/>
          <p:cNvSpPr txBox="1"/>
          <p:nvPr/>
        </p:nvSpPr>
        <p:spPr>
          <a:xfrm>
            <a:off x="12756937" y="7479160"/>
            <a:ext cx="2521564" cy="358775"/>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1" lang="en-US" sz="2499">
                <a:solidFill>
                  <a:srgbClr val="FF9708"/>
                </a:solidFill>
                <a:latin typeface="Montserrat"/>
                <a:ea typeface="Montserrat"/>
                <a:cs typeface="Montserrat"/>
                <a:sym typeface="Montserrat"/>
              </a:rPr>
              <a:t>Backup</a:t>
            </a:r>
            <a:endParaRPr/>
          </a:p>
        </p:txBody>
      </p:sp>
      <p:sp>
        <p:nvSpPr>
          <p:cNvPr id="313" name="Google Shape;313;p21"/>
          <p:cNvSpPr txBox="1"/>
          <p:nvPr/>
        </p:nvSpPr>
        <p:spPr>
          <a:xfrm>
            <a:off x="13065825" y="8424862"/>
            <a:ext cx="1903787" cy="714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600">
                <a:solidFill>
                  <a:srgbClr val="FFFFFF"/>
                </a:solidFill>
                <a:latin typeface="Montserrat"/>
                <a:ea typeface="Montserrat"/>
                <a:cs typeface="Montserrat"/>
                <a:sym typeface="Montserrat"/>
              </a:rPr>
              <a:t>Backup và phục hồi dữ liệu bằng giải pháp DR Site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